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 id="2147484198" r:id="rId11"/>
  </p:sldMasterIdLst>
  <p:notesMasterIdLst>
    <p:notesMasterId r:id="rId19"/>
  </p:notesMasterIdLst>
  <p:handoutMasterIdLst>
    <p:handoutMasterId r:id="rId20"/>
  </p:handoutMasterIdLst>
  <p:sldIdLst>
    <p:sldId id="7436" r:id="rId12"/>
    <p:sldId id="292" r:id="rId13"/>
    <p:sldId id="7467" r:id="rId14"/>
    <p:sldId id="7506" r:id="rId15"/>
    <p:sldId id="7475" r:id="rId16"/>
    <p:sldId id="7441" r:id="rId17"/>
    <p:sldId id="74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EA24C9E-84C4-E992-B4BC-0F6829756C5B}" name="James, William L" initials="JWL" userId="James, William L" providerId="None"/>
  <p188:author id="{E1726ACA-F033-E15C-543F-2DAE73CD9681}" name="Wingert, Sarah E CIV USARMY CEHQ (USA)" initials="WSECUC(" userId="S::Sarah.E.Wingert@usace.army.mil::f0753aee-ee0b-4b4f-b321-731fe7ceae90" providerId="AD"/>
  <p188:author id="{952CD8F9-FB1B-7281-7893-52584C0FEE53}" name="Kitchen, Anthony J (A.J.) CIV USARMY CEMVP (USA)" initials="K(" userId="S::anthony.j.kitchen@usace.army.mil::d27fbff0-1c7a-49bf-a839-efe5ff987b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1A0"/>
    <a:srgbClr val="00B050"/>
    <a:srgbClr val="A29A92"/>
    <a:srgbClr val="FFFFFF"/>
    <a:srgbClr val="D9D9D9"/>
    <a:srgbClr val="FF6600"/>
    <a:srgbClr val="E4E4E4"/>
    <a:srgbClr val="4D4D4D"/>
    <a:srgbClr val="DEDEDE"/>
    <a:srgbClr val="00863D"/>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1F5E64-D8B8-4901-94E6-D200F0A2A402}" v="20" dt="2025-05-07T19:07:13.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86587" autoAdjust="0"/>
  </p:normalViewPr>
  <p:slideViewPr>
    <p:cSldViewPr snapToGrid="0">
      <p:cViewPr varScale="1">
        <p:scale>
          <a:sx n="64" d="100"/>
          <a:sy n="64" d="100"/>
        </p:scale>
        <p:origin x="120" y="5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1" d="100"/>
          <a:sy n="81" d="100"/>
        </p:scale>
        <p:origin x="267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5/8/2025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5/8/2025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dirty="0"/>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183580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97725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4145102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 2 Pic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08794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4 Pic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402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3681779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1508437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29987383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5241193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3317166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24684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14992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875371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1_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679205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ck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657638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3529951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175092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 2 Pic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4 Pic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7689096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3473168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40110757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val="38400431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9747936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18507183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0901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06961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88037867"/>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1_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5970409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lack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11761343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3141413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4507271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 2 Pic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1993319496"/>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 4 Pic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dirty="0"/>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dirty="0"/>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Referenc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784075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728571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478334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3578369241"/>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8308503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479947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80188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74462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7213369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77745754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16296352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64064853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75995424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425114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91956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9265633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387723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378077845"/>
      </p:ext>
    </p:extLst>
  </p:cSld>
  <p:clrMapOvr>
    <a:masterClrMapping/>
  </p:clrMapOvr>
  <p:hf hdr="0" dt="0"/>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207054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34876119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7738874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9" name="Picture 8" descr="A picture containing qr code&#10;&#10;Description automatically generated">
            <a:extLst>
              <a:ext uri="{FF2B5EF4-FFF2-40B4-BE49-F238E27FC236}">
                <a16:creationId xmlns:a16="http://schemas.microsoft.com/office/drawing/2014/main" id="{F19DC294-0548-CE63-53E3-374F622FDE3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162926525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pic>
        <p:nvPicPr>
          <p:cNvPr id="8" name="Picture 7" descr="A picture containing qr code&#10;&#10;Description automatically generated">
            <a:extLst>
              <a:ext uri="{FF2B5EF4-FFF2-40B4-BE49-F238E27FC236}">
                <a16:creationId xmlns:a16="http://schemas.microsoft.com/office/drawing/2014/main" id="{37CBB68B-5987-1542-9456-0C8393054AB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19552304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9" name="Picture 8" descr="A picture containing qr code&#10;&#10;Description automatically generated">
            <a:extLst>
              <a:ext uri="{FF2B5EF4-FFF2-40B4-BE49-F238E27FC236}">
                <a16:creationId xmlns:a16="http://schemas.microsoft.com/office/drawing/2014/main" id="{49027FE9-DF76-A366-14FC-736386D8765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11793837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picture containing qr code&#10;&#10;Description automatically generated">
            <a:extLst>
              <a:ext uri="{FF2B5EF4-FFF2-40B4-BE49-F238E27FC236}">
                <a16:creationId xmlns:a16="http://schemas.microsoft.com/office/drawing/2014/main" id="{458DA625-EF8B-E990-1339-6746F7333B7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40290994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1" name="Picture 10" descr="A picture containing qr code&#10;&#10;Description automatically generated">
            <a:extLst>
              <a:ext uri="{FF2B5EF4-FFF2-40B4-BE49-F238E27FC236}">
                <a16:creationId xmlns:a16="http://schemas.microsoft.com/office/drawing/2014/main" id="{0FF994A6-6CD4-F061-865F-0BE1B2DC716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970290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152940331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7" name="Picture 6" descr="A picture containing qr code&#10;&#10;Description automatically generated">
            <a:extLst>
              <a:ext uri="{FF2B5EF4-FFF2-40B4-BE49-F238E27FC236}">
                <a16:creationId xmlns:a16="http://schemas.microsoft.com/office/drawing/2014/main" id="{A0EF6266-CAB0-234B-74B3-9336C7191E2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361160465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A picture containing qr code&#10;&#10;Description automatically generated">
            <a:extLst>
              <a:ext uri="{FF2B5EF4-FFF2-40B4-BE49-F238E27FC236}">
                <a16:creationId xmlns:a16="http://schemas.microsoft.com/office/drawing/2014/main" id="{16700A2A-C54C-9A5B-B556-0335EECFCAA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19256245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extBox 10">
            <a:extLst>
              <a:ext uri="{FF2B5EF4-FFF2-40B4-BE49-F238E27FC236}">
                <a16:creationId xmlns:a16="http://schemas.microsoft.com/office/drawing/2014/main" id="{A172B2F0-1CFC-6261-58CB-51183A19F792}"/>
              </a:ext>
            </a:extLst>
          </p:cNvPr>
          <p:cNvSpPr txBox="1"/>
          <p:nvPr userDrawn="1"/>
        </p:nvSpPr>
        <p:spPr>
          <a:xfrm rot="18120796">
            <a:off x="8586600" y="1632767"/>
            <a:ext cx="1735138" cy="1200329"/>
          </a:xfrm>
          <a:prstGeom prst="rect">
            <a:avLst/>
          </a:prstGeom>
          <a:noFill/>
        </p:spPr>
        <p:txBody>
          <a:bodyPr wrap="square">
            <a:spAutoFit/>
          </a:bodyPr>
          <a:lstStyle/>
          <a:p>
            <a:r>
              <a:rPr lang="en-US" sz="3600" dirty="0">
                <a:solidFill>
                  <a:srgbClr val="FFFFFF"/>
                </a:solidFill>
                <a:highlight>
                  <a:srgbClr val="4D4D4D"/>
                </a:highlight>
              </a:rPr>
              <a:t>Sample photo</a:t>
            </a:r>
          </a:p>
        </p:txBody>
      </p:sp>
      <p:pic>
        <p:nvPicPr>
          <p:cNvPr id="10" name="Picture 9" descr="A picture containing qr code&#10;&#10;Description automatically generated">
            <a:extLst>
              <a:ext uri="{FF2B5EF4-FFF2-40B4-BE49-F238E27FC236}">
                <a16:creationId xmlns:a16="http://schemas.microsoft.com/office/drawing/2014/main" id="{81E3EAE4-B734-E169-40B8-E947B97E3EA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266700" y="5718362"/>
            <a:ext cx="2352293" cy="1043775"/>
          </a:xfrm>
          <a:prstGeom prst="rect">
            <a:avLst/>
          </a:prstGeom>
        </p:spPr>
      </p:pic>
    </p:spTree>
    <p:extLst>
      <p:ext uri="{BB962C8B-B14F-4D97-AF65-F5344CB8AC3E}">
        <p14:creationId xmlns:p14="http://schemas.microsoft.com/office/powerpoint/2010/main" val="252829871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cSld name="Title and Content - 1 Column">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406400" y="274638"/>
            <a:ext cx="11176000" cy="806451"/>
          </a:xfrm>
          <a:prstGeom prst="rect">
            <a:avLst/>
          </a:prstGeom>
          <a:noFill/>
          <a:ln w="9525">
            <a:noFill/>
            <a:miter lim="800000"/>
            <a:headEnd/>
            <a:tailEnd/>
          </a:ln>
        </p:spPr>
        <p:txBody>
          <a:bodyPr/>
          <a:lstStyle>
            <a:lvl1pPr>
              <a:defRPr baseline="0">
                <a:solidFill>
                  <a:schemeClr val="tx1">
                    <a:lumMod val="75000"/>
                    <a:lumOff val="25000"/>
                  </a:schemeClr>
                </a:solidFill>
              </a:defRPr>
            </a:lvl1pPr>
          </a:lstStyle>
          <a:p>
            <a:pPr lvl="0"/>
            <a:r>
              <a:rPr lang="en-US" dirty="0"/>
              <a:t>Click to edit Master title style</a:t>
            </a:r>
          </a:p>
        </p:txBody>
      </p:sp>
      <p:sp>
        <p:nvSpPr>
          <p:cNvPr id="21" name="Text Placeholder 2"/>
          <p:cNvSpPr>
            <a:spLocks noGrp="1"/>
          </p:cNvSpPr>
          <p:nvPr>
            <p:ph idx="1"/>
          </p:nvPr>
        </p:nvSpPr>
        <p:spPr bwMode="auto">
          <a:xfrm>
            <a:off x="406400" y="1225550"/>
            <a:ext cx="11176000" cy="4718049"/>
          </a:xfrm>
          <a:prstGeom prst="rect">
            <a:avLst/>
          </a:prstGeom>
          <a:noFill/>
          <a:ln w="9525">
            <a:noFill/>
            <a:miter lim="800000"/>
            <a:headEnd/>
            <a:tailEnd/>
          </a:ln>
        </p:spPr>
        <p:txBody>
          <a:bodyPr/>
          <a:lstStyle>
            <a:lvl1pPr marL="0" indent="0">
              <a:buNone/>
              <a:defRPr sz="24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2000">
                <a:solidFill>
                  <a:schemeClr val="tx1">
                    <a:lumMod val="75000"/>
                    <a:lumOff val="25000"/>
                  </a:schemeClr>
                </a:solidFill>
              </a:defRPr>
            </a:lvl4pPr>
            <a:lvl5pPr>
              <a:defRPr sz="2000">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4"/>
          <p:cNvSpPr>
            <a:spLocks noGrp="1"/>
          </p:cNvSpPr>
          <p:nvPr>
            <p:ph type="ftr" sz="quarter" idx="10"/>
          </p:nvPr>
        </p:nvSpPr>
        <p:spPr/>
        <p:txBody>
          <a:bodyPr/>
          <a:lstStyle>
            <a:lvl1pPr>
              <a:defRPr/>
            </a:lvl1pPr>
          </a:lstStyle>
          <a:p>
            <a:pPr>
              <a:defRPr/>
            </a:pPr>
            <a:r>
              <a:rPr lang="en-US" dirty="0"/>
              <a:t>File Name</a:t>
            </a:r>
          </a:p>
        </p:txBody>
      </p:sp>
      <p:sp>
        <p:nvSpPr>
          <p:cNvPr id="5" name="Slide Number Placeholder 5"/>
          <p:cNvSpPr>
            <a:spLocks noGrp="1"/>
          </p:cNvSpPr>
          <p:nvPr>
            <p:ph type="sldNum" sz="quarter" idx="11"/>
          </p:nvPr>
        </p:nvSpPr>
        <p:spPr/>
        <p:txBody>
          <a:bodyPr/>
          <a:lstStyle>
            <a:lvl1pPr>
              <a:defRPr/>
            </a:lvl1pPr>
          </a:lstStyle>
          <a:p>
            <a:fld id="{9A257827-C34C-4251-B995-96C9C233CCC8}" type="slidenum">
              <a:rPr lang="en-US"/>
              <a:pPr/>
              <a:t>‹#›</a:t>
            </a:fld>
            <a:endParaRPr lang="en-US" dirty="0"/>
          </a:p>
        </p:txBody>
      </p:sp>
    </p:spTree>
    <p:extLst>
      <p:ext uri="{BB962C8B-B14F-4D97-AF65-F5344CB8AC3E}">
        <p14:creationId xmlns:p14="http://schemas.microsoft.com/office/powerpoint/2010/main" val="40686214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F156AAAA-E3E1-473C-BD37-65D034390EF9}" type="slidenum">
              <a:rPr lang="en-US"/>
              <a:pPr>
                <a:defRPr/>
              </a:pPr>
              <a:t>‹#›</a:t>
            </a:fld>
            <a:endParaRPr lang="en-US" dirty="0"/>
          </a:p>
        </p:txBody>
      </p:sp>
    </p:spTree>
    <p:extLst>
      <p:ext uri="{BB962C8B-B14F-4D97-AF65-F5344CB8AC3E}">
        <p14:creationId xmlns:p14="http://schemas.microsoft.com/office/powerpoint/2010/main" val="27522631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DEC84FC-605A-4588-B330-5261BC7BBAB7}" type="slidenum">
              <a:rPr lang="en-US"/>
              <a:pPr>
                <a:defRPr/>
              </a:pPr>
              <a:t>‹#›</a:t>
            </a:fld>
            <a:endParaRPr lang="en-US" dirty="0"/>
          </a:p>
        </p:txBody>
      </p:sp>
    </p:spTree>
    <p:extLst>
      <p:ext uri="{BB962C8B-B14F-4D97-AF65-F5344CB8AC3E}">
        <p14:creationId xmlns:p14="http://schemas.microsoft.com/office/powerpoint/2010/main" val="1195213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85239425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3780271401"/>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274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44313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9994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2294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9738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55209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2649818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646143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556249665"/>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737340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2497646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201979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697280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110514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290452761"/>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347190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ck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Tree>
    <p:extLst>
      <p:ext uri="{BB962C8B-B14F-4D97-AF65-F5344CB8AC3E}">
        <p14:creationId xmlns:p14="http://schemas.microsoft.com/office/powerpoint/2010/main" val="79816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dirty="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Tree>
    <p:extLst>
      <p:ext uri="{BB962C8B-B14F-4D97-AF65-F5344CB8AC3E}">
        <p14:creationId xmlns:p14="http://schemas.microsoft.com/office/powerpoint/2010/main" val="420945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dirty="0"/>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dirty="0"/>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Tree>
    <p:extLst>
      <p:ext uri="{BB962C8B-B14F-4D97-AF65-F5344CB8AC3E}">
        <p14:creationId xmlns:p14="http://schemas.microsoft.com/office/powerpoint/2010/main" val="1571995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dirty="0"/>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2 Pic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4 Pic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dirty="0"/>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dirty="0">
                <a:solidFill>
                  <a:schemeClr val="tx2"/>
                </a:solidFill>
              </a:rPr>
              <a:t>“</a:t>
            </a:r>
            <a:r>
              <a:rPr lang="en-US" sz="675" i="1" dirty="0">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chemeClr val="tx2"/>
                </a:solidFill>
              </a:rPr>
              <a:t>”</a:t>
            </a:r>
            <a:endParaRPr lang="en-US" sz="675" i="1" dirty="0">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dirty="0"/>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dirty="0"/>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dirty="0"/>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dirty="0"/>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dirty="0"/>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dirty="0"/>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dirty="0"/>
          </a:p>
        </p:txBody>
      </p:sp>
    </p:spTree>
    <p:extLst>
      <p:ext uri="{BB962C8B-B14F-4D97-AF65-F5344CB8AC3E}">
        <p14:creationId xmlns:p14="http://schemas.microsoft.com/office/powerpoint/2010/main" val="72023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dirty="0"/>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dirty="0"/>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dirty="0"/>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dirty="0"/>
          </a:p>
        </p:txBody>
      </p:sp>
    </p:spTree>
    <p:extLst>
      <p:ext uri="{BB962C8B-B14F-4D97-AF65-F5344CB8AC3E}">
        <p14:creationId xmlns:p14="http://schemas.microsoft.com/office/powerpoint/2010/main" val="3432088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dirty="0"/>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dirty="0"/>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dirty="0"/>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dirty="0"/>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dirty="0"/>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dirty="0"/>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dirty="0"/>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dirty="0"/>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dirty="0"/>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dirty="0"/>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dirty="0"/>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dirty="0"/>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02094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dirty="0"/>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dirty="0"/>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dirty="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dirty="0"/>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dirty="0"/>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118713353"/>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White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dirty="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dirty="0"/>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Blank">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dirty="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dirty="0"/>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dirty="0"/>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image" Target="../media/image5.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theme" Target="../theme/theme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5.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image" Target="../media/image1.png"/><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theme" Target="../theme/theme5.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slideLayout" Target="../slideLayouts/slideLayout162.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29" Type="http://schemas.openxmlformats.org/officeDocument/2006/relationships/image" Target="../media/image1.pn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28" Type="http://schemas.openxmlformats.org/officeDocument/2006/relationships/theme" Target="../theme/theme6.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slideLayout" Target="../slideLayouts/slideLayout163.xml"/><Relationship Id="rId30"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33" Type="http://schemas.openxmlformats.org/officeDocument/2006/relationships/image" Target="../media/image8.png"/><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29" Type="http://schemas.openxmlformats.org/officeDocument/2006/relationships/slideLayout" Target="../slideLayouts/slideLayout194.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32" Type="http://schemas.openxmlformats.org/officeDocument/2006/relationships/image" Target="../media/image1.png"/><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31" Type="http://schemas.openxmlformats.org/officeDocument/2006/relationships/theme" Target="../theme/theme8.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slideLayout" Target="../slideLayouts/slideLayout195.xml"/><Relationship Id="rId8" Type="http://schemas.openxmlformats.org/officeDocument/2006/relationships/slideLayout" Target="../slideLayouts/slideLayout1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2700000" scaled="0"/>
          <a:tileRect/>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2700000" scaled="0"/>
          <a:tileRect/>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2700000" scaled="0"/>
          <a:tileRect/>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2700000" scaled="0"/>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2700000" scaled="0"/>
          <a:tileRect/>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190500" y="86740"/>
            <a:ext cx="1970289" cy="874270"/>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2700000" scaled="0"/>
          <a:tileRect/>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2160788" y="128981"/>
            <a:ext cx="9764511"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dirty="0">
                <a:solidFill>
                  <a:srgbClr val="00B050"/>
                </a:solidFill>
              </a:rPr>
              <a:t>CUI</a:t>
            </a:r>
          </a:p>
        </p:txBody>
      </p:sp>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2700000" scaled="0"/>
          <a:tileRect/>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dirty="0"/>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dirty="0"/>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32"/>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dirty="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dirty="0"/>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dirty="0"/>
          </a:p>
        </p:txBody>
      </p:sp>
      <p:pic>
        <p:nvPicPr>
          <p:cNvPr id="3" name="Picture 2" descr="A red and white sign&#10;&#10;Description automatically generated with medium confidence">
            <a:extLst>
              <a:ext uri="{FF2B5EF4-FFF2-40B4-BE49-F238E27FC236}">
                <a16:creationId xmlns:a16="http://schemas.microsoft.com/office/drawing/2014/main" id="{9C10DF0B-5790-9C31-F5A0-73C6E6439172}"/>
              </a:ext>
            </a:extLst>
          </p:cNvPr>
          <p:cNvPicPr>
            <a:picLocks noChangeAspect="1"/>
          </p:cNvPicPr>
          <p:nvPr userDrawn="1"/>
        </p:nvPicPr>
        <p:blipFill>
          <a:blip r:embed="rId33" cstate="hqprint">
            <a:extLst>
              <a:ext uri="{28A0092B-C50C-407E-A947-70E740481C1C}">
                <a14:useLocalDpi xmlns:a14="http://schemas.microsoft.com/office/drawing/2010/main" val="0"/>
              </a:ext>
            </a:extLst>
          </a:blip>
          <a:stretch>
            <a:fillRect/>
          </a:stretch>
        </p:blipFill>
        <p:spPr>
          <a:xfrm>
            <a:off x="175153" y="319470"/>
            <a:ext cx="681667" cy="451942"/>
          </a:xfrm>
          <a:prstGeom prst="rect">
            <a:avLst/>
          </a:prstGeom>
        </p:spPr>
      </p:pic>
    </p:spTree>
    <p:extLst>
      <p:ext uri="{BB962C8B-B14F-4D97-AF65-F5344CB8AC3E}">
        <p14:creationId xmlns:p14="http://schemas.microsoft.com/office/powerpoint/2010/main" val="4026108488"/>
      </p:ext>
    </p:extLst>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10" r:id="rId12"/>
    <p:sldLayoutId id="2147484211" r:id="rId13"/>
    <p:sldLayoutId id="2147484212" r:id="rId14"/>
    <p:sldLayoutId id="2147484213" r:id="rId15"/>
    <p:sldLayoutId id="2147484214" r:id="rId16"/>
    <p:sldLayoutId id="2147484215" r:id="rId17"/>
    <p:sldLayoutId id="2147484216" r:id="rId18"/>
    <p:sldLayoutId id="2147484217" r:id="rId19"/>
    <p:sldLayoutId id="2147484218" r:id="rId20"/>
    <p:sldLayoutId id="2147484219" r:id="rId21"/>
    <p:sldLayoutId id="2147484220" r:id="rId22"/>
    <p:sldLayoutId id="2147484221" r:id="rId23"/>
    <p:sldLayoutId id="2147484222" r:id="rId24"/>
    <p:sldLayoutId id="2147484223" r:id="rId25"/>
    <p:sldLayoutId id="2147484224" r:id="rId26"/>
    <p:sldLayoutId id="2147484225" r:id="rId27"/>
    <p:sldLayoutId id="2147484226" r:id="rId28"/>
    <p:sldLayoutId id="2147484228" r:id="rId29"/>
    <p:sldLayoutId id="2147484229" r:id="rId30"/>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rrs.usace.army.mil/" TargetMode="External"/><Relationship Id="rId1" Type="http://schemas.openxmlformats.org/officeDocument/2006/relationships/slideLayout" Target="../slideLayouts/slideLayout170.xml"/></Relationships>
</file>

<file path=ppt/slides/_rels/slide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70.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166.xml"/><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0.xml"/></Relationships>
</file>

<file path=ppt/slides/_rels/slide6.xml.rels><?xml version="1.0" encoding="UTF-8" standalone="yes"?>
<Relationships xmlns="http://schemas.openxmlformats.org/package/2006/relationships"><Relationship Id="rId2" Type="http://schemas.openxmlformats.org/officeDocument/2006/relationships/hyperlink" Target="mailto:rrs@usace.army.mil" TargetMode="External"/><Relationship Id="rId1" Type="http://schemas.openxmlformats.org/officeDocument/2006/relationships/slideLayout" Target="../slideLayouts/slideLayout170.xml"/></Relationships>
</file>

<file path=ppt/slides/_rels/slide7.xml.rels><?xml version="1.0" encoding="UTF-8" standalone="yes"?>
<Relationships xmlns="http://schemas.openxmlformats.org/package/2006/relationships"><Relationship Id="rId2" Type="http://schemas.openxmlformats.org/officeDocument/2006/relationships/hyperlink" Target="https://rrs.usace.army.mil/rrs" TargetMode="External"/><Relationship Id="rId1" Type="http://schemas.openxmlformats.org/officeDocument/2006/relationships/slideLayout" Target="../slideLayouts/slideLayout18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65773AC-49D3-8FCD-F653-D8B40C73EAA1}"/>
              </a:ext>
            </a:extLst>
          </p:cNvPr>
          <p:cNvSpPr>
            <a:spLocks noGrp="1"/>
          </p:cNvSpPr>
          <p:nvPr>
            <p:ph type="body" sz="quarter" idx="15"/>
          </p:nvPr>
        </p:nvSpPr>
        <p:spPr>
          <a:xfrm>
            <a:off x="266700" y="2889969"/>
            <a:ext cx="5816600" cy="2352591"/>
          </a:xfrm>
        </p:spPr>
        <p:txBody>
          <a:bodyPr/>
          <a:lstStyle/>
          <a:p>
            <a:pPr algn="ctr"/>
            <a:r>
              <a:rPr lang="en-US" sz="4000" b="1" dirty="0">
                <a:solidFill>
                  <a:srgbClr val="FFCC01"/>
                </a:solidFill>
              </a:rPr>
              <a:t>REGULATORY REQUEST SYSTEM</a:t>
            </a:r>
          </a:p>
          <a:p>
            <a:pPr algn="ctr"/>
            <a:r>
              <a:rPr lang="en-US" dirty="0"/>
              <a:t>Regulatory Priority: Innovation</a:t>
            </a:r>
          </a:p>
        </p:txBody>
      </p:sp>
      <p:pic>
        <p:nvPicPr>
          <p:cNvPr id="13" name="Picture Placeholder 12" descr="A picture containing outdoor&#10;&#10;Description automatically generated">
            <a:extLst>
              <a:ext uri="{FF2B5EF4-FFF2-40B4-BE49-F238E27FC236}">
                <a16:creationId xmlns:a16="http://schemas.microsoft.com/office/drawing/2014/main" id="{1EB72B5B-61DE-684E-6B74-69C045D8833B}"/>
              </a:ext>
            </a:extLst>
          </p:cNvPr>
          <p:cNvPicPr>
            <a:picLocks noGrp="1" noChangeAspect="1"/>
          </p:cNvPicPr>
          <p:nvPr>
            <p:ph type="pic" sz="quarter" idx="14"/>
          </p:nvPr>
        </p:nvPicPr>
        <p:blipFill rotWithShape="1">
          <a:blip r:embed="rId2"/>
          <a:srcRect l="1755" t="746" r="2317" b="3416"/>
          <a:stretch/>
        </p:blipFill>
        <p:spPr>
          <a:xfrm>
            <a:off x="6245881" y="3511550"/>
            <a:ext cx="5679419" cy="3064496"/>
          </a:xfrm>
        </p:spPr>
      </p:pic>
      <p:pic>
        <p:nvPicPr>
          <p:cNvPr id="6" name="Picture Placeholder 5">
            <a:extLst>
              <a:ext uri="{FF2B5EF4-FFF2-40B4-BE49-F238E27FC236}">
                <a16:creationId xmlns:a16="http://schemas.microsoft.com/office/drawing/2014/main" id="{9B504D55-83B7-9C18-E115-5AA433781C68}"/>
              </a:ext>
            </a:extLst>
          </p:cNvPr>
          <p:cNvPicPr>
            <a:picLocks noGrp="1" noChangeAspect="1"/>
          </p:cNvPicPr>
          <p:nvPr>
            <p:ph type="pic" sz="quarter" idx="13"/>
          </p:nvPr>
        </p:nvPicPr>
        <p:blipFill>
          <a:blip r:embed="rId3"/>
          <a:srcRect t="1994" b="1994"/>
          <a:stretch>
            <a:fillRect/>
          </a:stretch>
        </p:blipFill>
        <p:spPr/>
      </p:pic>
      <p:pic>
        <p:nvPicPr>
          <p:cNvPr id="4" name="Picture 3" descr="A white text on a black background&#10;&#10;Description automatically generated">
            <a:extLst>
              <a:ext uri="{FF2B5EF4-FFF2-40B4-BE49-F238E27FC236}">
                <a16:creationId xmlns:a16="http://schemas.microsoft.com/office/drawing/2014/main" id="{4D8F0B64-4DE7-5349-C664-708FB152F143}"/>
              </a:ext>
            </a:extLst>
          </p:cNvPr>
          <p:cNvPicPr>
            <a:picLocks noChangeAspect="1"/>
          </p:cNvPicPr>
          <p:nvPr/>
        </p:nvPicPr>
        <p:blipFill>
          <a:blip r:embed="rId4"/>
          <a:stretch>
            <a:fillRect/>
          </a:stretch>
        </p:blipFill>
        <p:spPr>
          <a:xfrm>
            <a:off x="901065" y="138508"/>
            <a:ext cx="4547870" cy="2751461"/>
          </a:xfrm>
          <a:prstGeom prst="rect">
            <a:avLst/>
          </a:prstGeom>
        </p:spPr>
      </p:pic>
    </p:spTree>
    <p:extLst>
      <p:ext uri="{BB962C8B-B14F-4D97-AF65-F5344CB8AC3E}">
        <p14:creationId xmlns:p14="http://schemas.microsoft.com/office/powerpoint/2010/main" val="4058187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161B71-D7E7-917E-FBAE-FE96C2BF8D68}"/>
              </a:ext>
            </a:extLst>
          </p:cNvPr>
          <p:cNvSpPr>
            <a:spLocks noGrp="1"/>
          </p:cNvSpPr>
          <p:nvPr>
            <p:ph sz="quarter" idx="15"/>
          </p:nvPr>
        </p:nvSpPr>
        <p:spPr>
          <a:xfrm>
            <a:off x="266699" y="1094257"/>
            <a:ext cx="5203517" cy="3945878"/>
          </a:xfrm>
        </p:spPr>
        <p:txBody>
          <a:bodyPr/>
          <a:lstStyle/>
          <a:p>
            <a:pPr marL="0" marR="0" fontAlgn="base">
              <a:spcBef>
                <a:spcPts val="0"/>
              </a:spcBef>
              <a:spcAft>
                <a:spcPts val="0"/>
              </a:spcAft>
            </a:pPr>
            <a:r>
              <a:rPr lang="en-US" sz="1800" b="1" kern="1200" dirty="0">
                <a:solidFill>
                  <a:srgbClr val="404040"/>
                </a:solidFill>
                <a:effectLst/>
                <a:latin typeface="Arial" panose="020B0604020202020204" pitchFamily="34" charset="0"/>
                <a:ea typeface="Calibri" panose="020F0502020204030204" pitchFamily="34" charset="0"/>
              </a:rPr>
              <a:t>What is it? </a:t>
            </a:r>
            <a:r>
              <a:rPr lang="en-US" sz="1800" kern="1200" dirty="0">
                <a:solidFill>
                  <a:srgbClr val="404040"/>
                </a:solidFill>
                <a:effectLst/>
                <a:latin typeface="Arial" panose="020B0604020202020204" pitchFamily="34" charset="0"/>
                <a:ea typeface="Calibri" panose="020F0502020204030204" pitchFamily="34" charset="0"/>
              </a:rPr>
              <a:t>A </a:t>
            </a:r>
            <a:r>
              <a:rPr lang="en-US" sz="1800" i="1" dirty="0">
                <a:solidFill>
                  <a:srgbClr val="404040"/>
                </a:solidFill>
                <a:ea typeface="Calibri" panose="020F0502020204030204" pitchFamily="34" charset="0"/>
              </a:rPr>
              <a:t>NEW</a:t>
            </a:r>
            <a:r>
              <a:rPr lang="en-US" sz="1800" dirty="0">
                <a:solidFill>
                  <a:srgbClr val="404040"/>
                </a:solidFill>
                <a:ea typeface="Calibri" panose="020F0502020204030204" pitchFamily="34" charset="0"/>
              </a:rPr>
              <a:t> </a:t>
            </a:r>
            <a:r>
              <a:rPr lang="en-US" sz="1800" kern="1200" dirty="0">
                <a:solidFill>
                  <a:srgbClr val="404040"/>
                </a:solidFill>
                <a:effectLst/>
                <a:latin typeface="Arial" panose="020B0604020202020204" pitchFamily="34" charset="0"/>
                <a:ea typeface="Calibri" panose="020F0502020204030204" pitchFamily="34" charset="0"/>
              </a:rPr>
              <a:t>national online application portal and management platform which provides general information on the Regulatory Program and allows users to submit pre-application meeting requests, jurisdictional determination requests and individual and general permit applications, saving time and reducing the need for paper-based submissions.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endParaRPr lang="en-US" sz="1800" kern="1200" dirty="0">
              <a:solidFill>
                <a:srgbClr val="404040"/>
              </a:solidFill>
              <a:effectLst/>
              <a:latin typeface="Arial" panose="020B0604020202020204" pitchFamily="34" charset="0"/>
              <a:ea typeface="Times New Roman" panose="02020603050405020304" pitchFamily="18" charset="0"/>
            </a:endParaRPr>
          </a:p>
          <a:p>
            <a:pPr marL="0" marR="0" fontAlgn="base">
              <a:spcBef>
                <a:spcPts val="0"/>
              </a:spcBef>
              <a:spcAft>
                <a:spcPts val="0"/>
              </a:spcAft>
            </a:pPr>
            <a:r>
              <a:rPr lang="en-US" sz="1800" kern="1200" dirty="0">
                <a:solidFill>
                  <a:srgbClr val="404040"/>
                </a:solidFill>
                <a:effectLst/>
                <a:latin typeface="Arial" panose="020B0604020202020204" pitchFamily="34" charset="0"/>
                <a:ea typeface="Times New Roman" panose="02020603050405020304" pitchFamily="18" charset="0"/>
              </a:rPr>
              <a:t>Applicants can also track the status of their requests using a user-friendly dashboard. Users are required to create an account using Login.gov to submit online requests and to received status updates.</a:t>
            </a:r>
            <a:r>
              <a:rPr lang="en-US" sz="1800" kern="1200" dirty="0">
                <a:solidFill>
                  <a:srgbClr val="000000"/>
                </a:solidFill>
                <a:effectLst/>
                <a:latin typeface="Arial" panose="020B060402020202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sp>
        <p:nvSpPr>
          <p:cNvPr id="3" name="Footer Placeholder 2">
            <a:extLst>
              <a:ext uri="{FF2B5EF4-FFF2-40B4-BE49-F238E27FC236}">
                <a16:creationId xmlns:a16="http://schemas.microsoft.com/office/drawing/2014/main" id="{B200017E-D1B3-78C7-DE78-795881535454}"/>
              </a:ext>
            </a:extLst>
          </p:cNvPr>
          <p:cNvSpPr>
            <a:spLocks noGrp="1"/>
          </p:cNvSpPr>
          <p:nvPr>
            <p:ph type="ftr" sz="quarter" idx="21"/>
          </p:nvPr>
        </p:nvSpPr>
        <p:spPr/>
        <p:txBody>
          <a:bodyPr/>
          <a:lstStyle/>
          <a:p>
            <a:endParaRPr lang="en-US" dirty="0"/>
          </a:p>
        </p:txBody>
      </p:sp>
      <p:sp>
        <p:nvSpPr>
          <p:cNvPr id="4" name="Title 3">
            <a:extLst>
              <a:ext uri="{FF2B5EF4-FFF2-40B4-BE49-F238E27FC236}">
                <a16:creationId xmlns:a16="http://schemas.microsoft.com/office/drawing/2014/main" id="{7B49AE51-56D4-AFED-9A03-40D1B3F101EA}"/>
              </a:ext>
            </a:extLst>
          </p:cNvPr>
          <p:cNvSpPr>
            <a:spLocks noGrp="1"/>
          </p:cNvSpPr>
          <p:nvPr>
            <p:ph type="title"/>
          </p:nvPr>
        </p:nvSpPr>
        <p:spPr>
          <a:xfrm>
            <a:off x="980902" y="128981"/>
            <a:ext cx="10944397" cy="832920"/>
          </a:xfrm>
        </p:spPr>
        <p:txBody>
          <a:bodyPr/>
          <a:lstStyle/>
          <a:p>
            <a:r>
              <a:rPr lang="en-US" dirty="0"/>
              <a:t>Regulatory Request system (RRS)</a:t>
            </a:r>
          </a:p>
        </p:txBody>
      </p:sp>
      <p:sp>
        <p:nvSpPr>
          <p:cNvPr id="8" name="TextBox 7">
            <a:extLst>
              <a:ext uri="{FF2B5EF4-FFF2-40B4-BE49-F238E27FC236}">
                <a16:creationId xmlns:a16="http://schemas.microsoft.com/office/drawing/2014/main" id="{381F2763-8D42-8A41-19AC-78E4DCD340F5}"/>
              </a:ext>
            </a:extLst>
          </p:cNvPr>
          <p:cNvSpPr txBox="1"/>
          <p:nvPr/>
        </p:nvSpPr>
        <p:spPr>
          <a:xfrm>
            <a:off x="266698" y="5171052"/>
            <a:ext cx="11772901" cy="367216"/>
          </a:xfrm>
          <a:prstGeom prst="rect">
            <a:avLst/>
          </a:prstGeom>
          <a:noFill/>
        </p:spPr>
        <p:txBody>
          <a:bodyPr wrap="square" lIns="91440" tIns="45720" rIns="91440" bIns="45720" rtlCol="0" anchor="t">
            <a:spAutoFit/>
          </a:bodyPr>
          <a:lstStyle/>
          <a:p>
            <a:pPr marL="0" marR="0">
              <a:lnSpc>
                <a:spcPct val="107000"/>
              </a:lnSpc>
              <a:spcBef>
                <a:spcPts val="0"/>
              </a:spcBef>
              <a:spcAft>
                <a:spcPts val="800"/>
              </a:spcAft>
            </a:pPr>
            <a:r>
              <a:rPr lang="en-US" b="1" dirty="0">
                <a:solidFill>
                  <a:srgbClr val="000000"/>
                </a:solidFill>
                <a:ea typeface="Times New Roman" panose="02020603050405020304" pitchFamily="18" charset="0"/>
              </a:rPr>
              <a:t>What’s next? </a:t>
            </a:r>
            <a:r>
              <a:rPr lang="en-US" sz="1800" kern="1200" dirty="0">
                <a:solidFill>
                  <a:srgbClr val="000000"/>
                </a:solidFill>
                <a:effectLst/>
                <a:ea typeface="Times New Roman" panose="02020603050405020304" pitchFamily="18" charset="0"/>
              </a:rPr>
              <a:t>Adding new capability to include </a:t>
            </a:r>
            <a:r>
              <a:rPr lang="en-US" dirty="0">
                <a:solidFill>
                  <a:srgbClr val="000000"/>
                </a:solidFill>
                <a:ea typeface="Times New Roman" panose="02020603050405020304" pitchFamily="18" charset="0"/>
              </a:rPr>
              <a:t>Joint</a:t>
            </a:r>
            <a:r>
              <a:rPr lang="en-US" sz="1800" kern="1200" dirty="0">
                <a:solidFill>
                  <a:srgbClr val="000000"/>
                </a:solidFill>
                <a:effectLst/>
                <a:ea typeface="Times New Roman" panose="02020603050405020304" pitchFamily="18" charset="0"/>
              </a:rPr>
              <a:t> </a:t>
            </a:r>
            <a:r>
              <a:rPr lang="en-US" dirty="0">
                <a:solidFill>
                  <a:srgbClr val="000000"/>
                </a:solidFill>
                <a:ea typeface="Times New Roman" panose="02020603050405020304" pitchFamily="18" charset="0"/>
              </a:rPr>
              <a:t>Permit</a:t>
            </a:r>
            <a:r>
              <a:rPr lang="en-US" sz="1800" kern="1200" dirty="0">
                <a:solidFill>
                  <a:srgbClr val="000000"/>
                </a:solidFill>
                <a:effectLst/>
                <a:ea typeface="Times New Roman" panose="02020603050405020304" pitchFamily="18" charset="0"/>
              </a:rPr>
              <a:t> </a:t>
            </a:r>
            <a:r>
              <a:rPr lang="en-US" dirty="0">
                <a:solidFill>
                  <a:srgbClr val="000000"/>
                </a:solidFill>
                <a:ea typeface="Times New Roman" panose="02020603050405020304" pitchFamily="18" charset="0"/>
              </a:rPr>
              <a:t>Applications</a:t>
            </a:r>
            <a:r>
              <a:rPr lang="en-US" sz="1800" kern="1200" dirty="0">
                <a:solidFill>
                  <a:srgbClr val="000000"/>
                </a:solidFill>
                <a:effectLst/>
                <a:ea typeface="Times New Roman" panose="02020603050405020304" pitchFamily="18" charset="0"/>
              </a:rPr>
              <a:t>.</a:t>
            </a:r>
            <a:endParaRPr lang="en-US" dirty="0"/>
          </a:p>
        </p:txBody>
      </p:sp>
      <p:sp>
        <p:nvSpPr>
          <p:cNvPr id="5" name="TextBox 4">
            <a:extLst>
              <a:ext uri="{FF2B5EF4-FFF2-40B4-BE49-F238E27FC236}">
                <a16:creationId xmlns:a16="http://schemas.microsoft.com/office/drawing/2014/main" id="{363D9398-AB99-D53A-8592-E091D1077160}"/>
              </a:ext>
            </a:extLst>
          </p:cNvPr>
          <p:cNvSpPr txBox="1"/>
          <p:nvPr/>
        </p:nvSpPr>
        <p:spPr>
          <a:xfrm>
            <a:off x="266698" y="5689756"/>
            <a:ext cx="11772901" cy="646331"/>
          </a:xfrm>
          <a:prstGeom prst="rect">
            <a:avLst/>
          </a:prstGeom>
          <a:noFill/>
          <a:ln>
            <a:solidFill>
              <a:schemeClr val="tx1"/>
            </a:solidFill>
          </a:ln>
        </p:spPr>
        <p:txBody>
          <a:bodyPr wrap="square" lIns="91440" tIns="45720" rIns="91440" bIns="45720" rtlCol="0" anchor="t">
            <a:spAutoFit/>
          </a:bodyPr>
          <a:lstStyle/>
          <a:p>
            <a:pPr fontAlgn="base"/>
            <a:r>
              <a:rPr lang="en-US" sz="1800" kern="100" dirty="0">
                <a:effectLst/>
                <a:ea typeface="Calibri" panose="020F0502020204030204" pitchFamily="34" charset="0"/>
                <a:cs typeface="Times New Roman" panose="02020603050405020304" pitchFamily="18" charset="0"/>
              </a:rPr>
              <a:t>Access RRS at </a:t>
            </a:r>
            <a:r>
              <a:rPr lang="en-US" sz="1800" u="sng" kern="100" dirty="0">
                <a:solidFill>
                  <a:srgbClr val="0563C1"/>
                </a:solidFill>
                <a:effectLst/>
                <a:ea typeface="Calibri" panose="020F0502020204030204" pitchFamily="34" charset="0"/>
                <a:cs typeface="Times New Roman" panose="02020603050405020304" pitchFamily="18" charset="0"/>
                <a:hlinkClick r:id="rId2"/>
              </a:rPr>
              <a:t>rrs.usace.army.mil</a:t>
            </a:r>
            <a:r>
              <a:rPr lang="en-US" sz="1800" kern="100" dirty="0">
                <a:effectLst/>
                <a:ea typeface="Calibri" panose="020F0502020204030204" pitchFamily="34" charset="0"/>
                <a:cs typeface="Times New Roman" panose="02020603050405020304" pitchFamily="18" charset="0"/>
              </a:rPr>
              <a:t>. </a:t>
            </a:r>
          </a:p>
          <a:p>
            <a:pPr fontAlgn="base"/>
            <a:r>
              <a:rPr lang="en-US" sz="1800" kern="100" dirty="0">
                <a:effectLst/>
                <a:ea typeface="Calibri"/>
                <a:cs typeface="Times New Roman"/>
              </a:rPr>
              <a:t>Link to RRS </a:t>
            </a:r>
            <a:r>
              <a:rPr lang="en-US" kern="100" dirty="0">
                <a:ea typeface="Calibri"/>
                <a:cs typeface="Times New Roman"/>
              </a:rPr>
              <a:t>testimonial</a:t>
            </a:r>
            <a:r>
              <a:rPr lang="en-US" sz="1800" kern="100" dirty="0">
                <a:effectLst/>
                <a:ea typeface="Calibri"/>
                <a:cs typeface="Times New Roman"/>
              </a:rPr>
              <a:t> video: </a:t>
            </a:r>
            <a:r>
              <a:rPr lang="en-US" sz="1800" dirty="0">
                <a:solidFill>
                  <a:srgbClr val="0563C1"/>
                </a:solidFill>
                <a:effectLst/>
                <a:ea typeface="Calibri"/>
                <a:cs typeface="Times New Roman"/>
              </a:rPr>
              <a:t>https://</a:t>
            </a:r>
            <a:r>
              <a:rPr lang="en-US" dirty="0">
                <a:solidFill>
                  <a:srgbClr val="0563C1"/>
                </a:solidFill>
                <a:latin typeface="Arial"/>
                <a:ea typeface="Calibri"/>
                <a:cs typeface="Times New Roman"/>
              </a:rPr>
              <a:t>youtu.be/5Q1ELGhbj4k</a:t>
            </a:r>
            <a:endParaRPr lang="en-US" kern="0" dirty="0">
              <a:effectLst/>
              <a:latin typeface="Arial"/>
              <a:ea typeface="Calibri"/>
              <a:cs typeface="Times New Roman"/>
            </a:endParaRPr>
          </a:p>
        </p:txBody>
      </p:sp>
      <p:pic>
        <p:nvPicPr>
          <p:cNvPr id="6" name="Picture 5">
            <a:extLst>
              <a:ext uri="{FF2B5EF4-FFF2-40B4-BE49-F238E27FC236}">
                <a16:creationId xmlns:a16="http://schemas.microsoft.com/office/drawing/2014/main" id="{C846B469-D3DF-3B7F-9FAB-35965A4BB3CE}"/>
              </a:ext>
            </a:extLst>
          </p:cNvPr>
          <p:cNvPicPr>
            <a:picLocks noChangeAspect="1"/>
          </p:cNvPicPr>
          <p:nvPr/>
        </p:nvPicPr>
        <p:blipFill>
          <a:blip r:embed="rId3"/>
          <a:srcRect l="5367" r="6679"/>
          <a:stretch/>
        </p:blipFill>
        <p:spPr>
          <a:xfrm>
            <a:off x="5190931" y="961901"/>
            <a:ext cx="6646177" cy="4057663"/>
          </a:xfrm>
          <a:prstGeom prst="rect">
            <a:avLst/>
          </a:prstGeom>
        </p:spPr>
      </p:pic>
    </p:spTree>
    <p:extLst>
      <p:ext uri="{BB962C8B-B14F-4D97-AF65-F5344CB8AC3E}">
        <p14:creationId xmlns:p14="http://schemas.microsoft.com/office/powerpoint/2010/main" val="1782256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5D1C41-7DC0-6C6C-C37B-A89826E96D3C}"/>
              </a:ext>
            </a:extLst>
          </p:cNvPr>
          <p:cNvSpPr>
            <a:spLocks noGrp="1"/>
          </p:cNvSpPr>
          <p:nvPr>
            <p:ph sz="quarter" idx="15"/>
          </p:nvPr>
        </p:nvSpPr>
        <p:spPr>
          <a:xfrm>
            <a:off x="937054" y="1349289"/>
            <a:ext cx="5158946" cy="4394200"/>
          </a:xfrm>
        </p:spPr>
        <p:txBody>
          <a:bodyPr/>
          <a:lstStyle/>
          <a:p>
            <a:r>
              <a:rPr lang="en-US" sz="2400" b="1" u="sng" dirty="0">
                <a:solidFill>
                  <a:schemeClr val="tx1"/>
                </a:solidFill>
              </a:rPr>
              <a:t>Utilizes modern technology.</a:t>
            </a:r>
            <a:r>
              <a:rPr lang="en-US" sz="2400" b="1" dirty="0">
                <a:solidFill>
                  <a:schemeClr val="tx1"/>
                </a:solidFill>
              </a:rPr>
              <a:t>  </a:t>
            </a:r>
            <a:br>
              <a:rPr lang="en-US" sz="2400" dirty="0">
                <a:solidFill>
                  <a:schemeClr val="tx1"/>
                </a:solidFill>
              </a:rPr>
            </a:br>
            <a:r>
              <a:rPr lang="en-US" sz="1800" dirty="0">
                <a:solidFill>
                  <a:schemeClr val="tx1"/>
                </a:solidFill>
              </a:rPr>
              <a:t>Removes burden associated with the preparation and mailing of paper applications.</a:t>
            </a:r>
          </a:p>
          <a:p>
            <a:pPr marL="342900" indent="-342900">
              <a:buFont typeface="Arial" panose="020B0604020202020204" pitchFamily="34" charset="0"/>
              <a:buChar char="•"/>
            </a:pPr>
            <a:endParaRPr lang="en-US" sz="2400" dirty="0">
              <a:solidFill>
                <a:schemeClr val="tx1"/>
              </a:solidFill>
            </a:endParaRPr>
          </a:p>
          <a:p>
            <a:r>
              <a:rPr lang="en-US" sz="2400" b="1" u="sng" dirty="0">
                <a:solidFill>
                  <a:schemeClr val="tx1"/>
                </a:solidFill>
              </a:rPr>
              <a:t>Streamlined and efficient.</a:t>
            </a:r>
            <a:r>
              <a:rPr lang="en-US" sz="2400" b="1" dirty="0">
                <a:solidFill>
                  <a:schemeClr val="tx1"/>
                </a:solidFill>
              </a:rPr>
              <a:t>  </a:t>
            </a:r>
            <a:br>
              <a:rPr lang="en-US" sz="2400" dirty="0">
                <a:solidFill>
                  <a:schemeClr val="tx1"/>
                </a:solidFill>
              </a:rPr>
            </a:br>
            <a:r>
              <a:rPr lang="en-US" sz="1800" dirty="0">
                <a:solidFill>
                  <a:schemeClr val="tx1"/>
                </a:solidFill>
              </a:rPr>
              <a:t>Reduces some of the effort associated with processing applications and data entry.  </a:t>
            </a:r>
          </a:p>
          <a:p>
            <a:pPr marL="342900" indent="-342900">
              <a:buFont typeface="Arial" panose="020B0604020202020204" pitchFamily="34" charset="0"/>
              <a:buChar char="•"/>
            </a:pPr>
            <a:endParaRPr lang="en-US" sz="2400" dirty="0">
              <a:solidFill>
                <a:schemeClr val="tx1"/>
              </a:solidFill>
            </a:endParaRPr>
          </a:p>
          <a:p>
            <a:r>
              <a:rPr lang="en-US" sz="2400" b="1" u="sng" dirty="0">
                <a:solidFill>
                  <a:schemeClr val="tx1"/>
                </a:solidFill>
              </a:rPr>
              <a:t>More transparent and improves response times.</a:t>
            </a:r>
            <a:r>
              <a:rPr lang="en-US" sz="2400" b="1" dirty="0">
                <a:solidFill>
                  <a:schemeClr val="tx1"/>
                </a:solidFill>
              </a:rPr>
              <a:t> </a:t>
            </a:r>
            <a:br>
              <a:rPr lang="en-US" sz="2400" dirty="0">
                <a:solidFill>
                  <a:schemeClr val="tx1"/>
                </a:solidFill>
              </a:rPr>
            </a:br>
            <a:r>
              <a:rPr lang="en-US" sz="1800" dirty="0">
                <a:solidFill>
                  <a:schemeClr val="tx1"/>
                </a:solidFill>
              </a:rPr>
              <a:t>Utilizes auto generated emails to include project numbers and contact information and a user-friendly dashboard so users can track the status of requests.   </a:t>
            </a:r>
          </a:p>
          <a:p>
            <a:endParaRPr lang="en-US" sz="2400" dirty="0">
              <a:solidFill>
                <a:schemeClr val="tx1"/>
              </a:solidFill>
            </a:endParaRPr>
          </a:p>
        </p:txBody>
      </p:sp>
      <p:sp>
        <p:nvSpPr>
          <p:cNvPr id="5" name="Title 4">
            <a:extLst>
              <a:ext uri="{FF2B5EF4-FFF2-40B4-BE49-F238E27FC236}">
                <a16:creationId xmlns:a16="http://schemas.microsoft.com/office/drawing/2014/main" id="{3DF3B9A4-55AB-39C5-BF5E-08AE3B44AE06}"/>
              </a:ext>
            </a:extLst>
          </p:cNvPr>
          <p:cNvSpPr>
            <a:spLocks noGrp="1"/>
          </p:cNvSpPr>
          <p:nvPr>
            <p:ph type="title"/>
          </p:nvPr>
        </p:nvSpPr>
        <p:spPr/>
        <p:txBody>
          <a:bodyPr/>
          <a:lstStyle/>
          <a:p>
            <a:r>
              <a:rPr lang="en-US" dirty="0">
                <a:latin typeface="+mj-lt"/>
              </a:rPr>
              <a:t>RRS Benefits</a:t>
            </a:r>
          </a:p>
        </p:txBody>
      </p:sp>
      <p:pic>
        <p:nvPicPr>
          <p:cNvPr id="3" name="Graphic 2" descr="Badge Tick1 with solid fill">
            <a:extLst>
              <a:ext uri="{FF2B5EF4-FFF2-40B4-BE49-F238E27FC236}">
                <a16:creationId xmlns:a16="http://schemas.microsoft.com/office/drawing/2014/main" id="{FB8148A0-7AA6-AB8A-5C58-50C0A96A89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735" y="1400340"/>
            <a:ext cx="397579" cy="397579"/>
          </a:xfrm>
          <a:prstGeom prst="rect">
            <a:avLst/>
          </a:prstGeom>
        </p:spPr>
      </p:pic>
      <p:pic>
        <p:nvPicPr>
          <p:cNvPr id="6" name="Graphic 5" descr="Badge Tick1 with solid fill">
            <a:extLst>
              <a:ext uri="{FF2B5EF4-FFF2-40B4-BE49-F238E27FC236}">
                <a16:creationId xmlns:a16="http://schemas.microsoft.com/office/drawing/2014/main" id="{19FE1280-280F-5757-BC20-D08CA44655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735" y="2700344"/>
            <a:ext cx="397579" cy="397579"/>
          </a:xfrm>
          <a:prstGeom prst="rect">
            <a:avLst/>
          </a:prstGeom>
        </p:spPr>
      </p:pic>
      <p:pic>
        <p:nvPicPr>
          <p:cNvPr id="7" name="Graphic 6" descr="Badge Tick1 with solid fill">
            <a:extLst>
              <a:ext uri="{FF2B5EF4-FFF2-40B4-BE49-F238E27FC236}">
                <a16:creationId xmlns:a16="http://schemas.microsoft.com/office/drawing/2014/main" id="{C8CD8E96-F7F1-4200-A09D-80D47F22B4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735" y="3970565"/>
            <a:ext cx="397579" cy="397579"/>
          </a:xfrm>
          <a:prstGeom prst="rect">
            <a:avLst/>
          </a:prstGeom>
        </p:spPr>
      </p:pic>
      <p:pic>
        <p:nvPicPr>
          <p:cNvPr id="11" name="Picture 10" descr="A person sitting at a table using a computer&#10;&#10;Description automatically generated">
            <a:extLst>
              <a:ext uri="{FF2B5EF4-FFF2-40B4-BE49-F238E27FC236}">
                <a16:creationId xmlns:a16="http://schemas.microsoft.com/office/drawing/2014/main" id="{E9ACEA40-B8C7-4A91-2942-47BF4251B05D}"/>
              </a:ext>
            </a:extLst>
          </p:cNvPr>
          <p:cNvPicPr>
            <a:picLocks noChangeAspect="1"/>
          </p:cNvPicPr>
          <p:nvPr/>
        </p:nvPicPr>
        <p:blipFill>
          <a:blip r:embed="rId4"/>
          <a:stretch>
            <a:fillRect/>
          </a:stretch>
        </p:blipFill>
        <p:spPr>
          <a:xfrm>
            <a:off x="7068064" y="1231368"/>
            <a:ext cx="4857236" cy="5352872"/>
          </a:xfrm>
          <a:prstGeom prst="rect">
            <a:avLst/>
          </a:prstGeom>
        </p:spPr>
      </p:pic>
    </p:spTree>
    <p:extLst>
      <p:ext uri="{BB962C8B-B14F-4D97-AF65-F5344CB8AC3E}">
        <p14:creationId xmlns:p14="http://schemas.microsoft.com/office/powerpoint/2010/main" val="1878626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12">
            <a:extLst>
              <a:ext uri="{FF2B5EF4-FFF2-40B4-BE49-F238E27FC236}">
                <a16:creationId xmlns:a16="http://schemas.microsoft.com/office/drawing/2014/main" id="{9BCE78BE-C121-252B-66C5-4DA999EE2DF8}"/>
              </a:ext>
            </a:extLst>
          </p:cNvPr>
          <p:cNvSpPr txBox="1">
            <a:spLocks/>
          </p:cNvSpPr>
          <p:nvPr/>
        </p:nvSpPr>
        <p:spPr>
          <a:xfrm>
            <a:off x="358191" y="1150540"/>
            <a:ext cx="4781252" cy="2258311"/>
          </a:xfrm>
          <a:prstGeom prst="rect">
            <a:avLst/>
          </a:prstGeom>
          <a:noFill/>
          <a:ln w="25400" cmpd="dbl">
            <a:noFill/>
          </a:ln>
          <a:effectLst>
            <a:outerShdw blurRad="50800" dist="50800" dir="5400000" algn="ctr" rotWithShape="0">
              <a:schemeClr val="tx2"/>
            </a:outerShdw>
          </a:effectLst>
        </p:spPr>
        <p:txBody>
          <a:bodyPr vert="horz" wrap="square" lIns="0" tIns="41910" rIns="0" bIns="0" rtlCol="0">
            <a:spAutoFit/>
          </a:bodyPr>
          <a:lst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285115" marR="130810" lvl="0" indent="-193675" algn="l" defTabSz="914400" rtl="0" eaLnBrk="1" fontAlgn="base" latinLnBrk="0" hangingPunct="1">
              <a:lnSpc>
                <a:spcPct val="100000"/>
              </a:lnSpc>
              <a:spcBef>
                <a:spcPts val="190"/>
              </a:spcBef>
              <a:spcAft>
                <a:spcPct val="0"/>
              </a:spcAft>
              <a:buClrTx/>
              <a:buSzTx/>
              <a:buFont typeface="Arial" pitchFamily="34" charset="0"/>
              <a:buNone/>
              <a:tabLst/>
              <a:defRPr/>
            </a:pPr>
            <a:r>
              <a:rPr kumimoji="0" lang="en-US" sz="2100" b="1" i="0" u="sng" strike="noStrike" kern="1200" cap="none" spc="-5" normalizeH="0" baseline="0" noProof="0" dirty="0">
                <a:ln>
                  <a:noFill/>
                </a:ln>
                <a:solidFill>
                  <a:schemeClr val="tx1"/>
                </a:solidFill>
                <a:effectLst/>
                <a:uLnTx/>
                <a:uFillTx/>
                <a:latin typeface="+mn-lt"/>
                <a:ea typeface="ＭＳ Ｐゴシック"/>
                <a:cs typeface="Calibri" panose="020F0502020204030204" pitchFamily="34" charset="0"/>
              </a:rPr>
              <a:t>January 2024 – Phase 1(a)</a:t>
            </a:r>
          </a:p>
          <a:p>
            <a:pPr marL="377190" marR="130810" lvl="0" indent="-285750" algn="l" defTabSz="914400" rtl="0" eaLnBrk="1" fontAlgn="base" latinLnBrk="0" hangingPunct="1">
              <a:lnSpc>
                <a:spcPct val="100000"/>
              </a:lnSpc>
              <a:spcBef>
                <a:spcPts val="190"/>
              </a:spcBef>
              <a:spcAft>
                <a:spcPct val="0"/>
              </a:spcAft>
              <a:buClrTx/>
              <a:buSzTx/>
              <a:buFontTx/>
              <a:buChar char="-"/>
              <a:tabLst/>
              <a:defRPr/>
            </a:pPr>
            <a:r>
              <a:rPr kumimoji="0" lang="en-US" sz="2000" b="0" i="0" u="none" strike="noStrike" kern="1200" cap="none" spc="-5" normalizeH="0" baseline="0" noProof="0" dirty="0">
                <a:ln>
                  <a:noFill/>
                </a:ln>
                <a:solidFill>
                  <a:schemeClr val="tx1"/>
                </a:solidFill>
                <a:effectLst/>
                <a:uLnTx/>
                <a:uFillTx/>
                <a:latin typeface="+mn-lt"/>
                <a:ea typeface="ＭＳ Ｐゴシック"/>
                <a:cs typeface="Calibri" panose="020F0502020204030204" pitchFamily="34" charset="0"/>
              </a:rPr>
              <a:t>General Regulatory Information</a:t>
            </a:r>
          </a:p>
          <a:p>
            <a:pPr marL="377190" marR="130810" lvl="0" indent="-285750" algn="l" defTabSz="914400" rtl="0" eaLnBrk="1" fontAlgn="base" latinLnBrk="0" hangingPunct="1">
              <a:lnSpc>
                <a:spcPct val="100000"/>
              </a:lnSpc>
              <a:spcBef>
                <a:spcPts val="190"/>
              </a:spcBef>
              <a:spcAft>
                <a:spcPct val="0"/>
              </a:spcAft>
              <a:buClrTx/>
              <a:buSzTx/>
              <a:buFontTx/>
              <a:buChar char="-"/>
              <a:tabLst/>
              <a:defRPr/>
            </a:pPr>
            <a:r>
              <a:rPr kumimoji="0" lang="en-US" sz="2000" b="0" i="0" u="none" strike="noStrike" kern="1200" cap="none" spc="-5" normalizeH="0" baseline="0" noProof="0" dirty="0">
                <a:ln>
                  <a:noFill/>
                </a:ln>
                <a:solidFill>
                  <a:schemeClr val="tx1"/>
                </a:solidFill>
                <a:effectLst/>
                <a:uLnTx/>
                <a:uFillTx/>
                <a:latin typeface="+mn-lt"/>
                <a:ea typeface="ＭＳ Ｐゴシック"/>
                <a:cs typeface="Calibri" panose="020F0502020204030204" pitchFamily="34" charset="0"/>
              </a:rPr>
              <a:t>Preapplication Requests</a:t>
            </a:r>
          </a:p>
          <a:p>
            <a:pPr marL="377190" marR="130810" lvl="0" indent="-285750" algn="l" defTabSz="914400" rtl="0" eaLnBrk="1" fontAlgn="base" latinLnBrk="0" hangingPunct="1">
              <a:lnSpc>
                <a:spcPct val="100000"/>
              </a:lnSpc>
              <a:spcBef>
                <a:spcPts val="190"/>
              </a:spcBef>
              <a:spcAft>
                <a:spcPct val="0"/>
              </a:spcAft>
              <a:buClrTx/>
              <a:buSzTx/>
              <a:buFontTx/>
              <a:buChar char="-"/>
              <a:tabLst/>
              <a:defRPr/>
            </a:pPr>
            <a:r>
              <a:rPr kumimoji="0" lang="en-US" sz="2000" b="0" i="0" u="none" strike="noStrike" kern="1200" cap="none" spc="-5" normalizeH="0" baseline="0" noProof="0" dirty="0">
                <a:ln>
                  <a:noFill/>
                </a:ln>
                <a:solidFill>
                  <a:schemeClr val="tx1"/>
                </a:solidFill>
                <a:effectLst/>
                <a:uLnTx/>
                <a:uFillTx/>
                <a:latin typeface="+mn-lt"/>
                <a:ea typeface="ＭＳ Ｐゴシック"/>
                <a:cs typeface="Calibri" panose="020F0502020204030204" pitchFamily="34" charset="0"/>
              </a:rPr>
              <a:t>Jurisdictional Determination Requests</a:t>
            </a:r>
          </a:p>
          <a:p>
            <a:pPr marL="377190" marR="130810" lvl="0" indent="-285750" algn="l" defTabSz="914400" rtl="0" eaLnBrk="1" fontAlgn="base" latinLnBrk="0" hangingPunct="1">
              <a:lnSpc>
                <a:spcPct val="100000"/>
              </a:lnSpc>
              <a:spcBef>
                <a:spcPts val="190"/>
              </a:spcBef>
              <a:spcAft>
                <a:spcPct val="0"/>
              </a:spcAft>
              <a:buClrTx/>
              <a:buSzTx/>
              <a:buFontTx/>
              <a:buChar char="-"/>
              <a:tabLst/>
              <a:defRPr/>
            </a:pPr>
            <a:r>
              <a:rPr kumimoji="0" lang="en-US" sz="2000" b="0" i="0" u="none" strike="noStrike" kern="1200" cap="none" spc="-5" normalizeH="0" baseline="0" noProof="0" dirty="0">
                <a:ln>
                  <a:noFill/>
                </a:ln>
                <a:solidFill>
                  <a:schemeClr val="tx1"/>
                </a:solidFill>
                <a:effectLst/>
                <a:uLnTx/>
                <a:uFillTx/>
                <a:latin typeface="+mn-lt"/>
                <a:ea typeface="ＭＳ Ｐゴシック"/>
                <a:cs typeface="Calibri" panose="020F0502020204030204" pitchFamily="34" charset="0"/>
              </a:rPr>
              <a:t>User Dashboard</a:t>
            </a:r>
          </a:p>
          <a:p>
            <a:pPr marL="377190" marR="130810" lvl="0" indent="-285750" algn="l" defTabSz="914400" rtl="0" eaLnBrk="1" fontAlgn="base" latinLnBrk="0" hangingPunct="1">
              <a:lnSpc>
                <a:spcPct val="100000"/>
              </a:lnSpc>
              <a:spcBef>
                <a:spcPts val="190"/>
              </a:spcBef>
              <a:spcAft>
                <a:spcPct val="0"/>
              </a:spcAft>
              <a:buClrTx/>
              <a:buSzTx/>
              <a:buFontTx/>
              <a:buChar char="-"/>
              <a:tabLst/>
              <a:defRPr/>
            </a:pPr>
            <a:endParaRPr kumimoji="0" lang="en-US" sz="2100" b="0" i="0" u="none" strike="noStrike" kern="1200" cap="none" spc="-5" normalizeH="0" baseline="0" noProof="0" dirty="0">
              <a:ln>
                <a:noFill/>
              </a:ln>
              <a:solidFill>
                <a:schemeClr val="tx1"/>
              </a:solidFill>
              <a:effectLst/>
              <a:uLnTx/>
              <a:uFillTx/>
              <a:latin typeface="Calibri" panose="020F0502020204030204" pitchFamily="34" charset="0"/>
              <a:ea typeface="ＭＳ Ｐゴシック"/>
              <a:cs typeface="Calibri" panose="020F0502020204030204" pitchFamily="34" charset="0"/>
            </a:endParaRPr>
          </a:p>
          <a:p>
            <a:pPr marL="285115" marR="130810" lvl="0" indent="-193675" algn="l" defTabSz="914400" rtl="0" eaLnBrk="1" fontAlgn="base" latinLnBrk="0" hangingPunct="1">
              <a:lnSpc>
                <a:spcPct val="100000"/>
              </a:lnSpc>
              <a:spcBef>
                <a:spcPts val="190"/>
              </a:spcBef>
              <a:spcAft>
                <a:spcPct val="0"/>
              </a:spcAft>
              <a:buClrTx/>
              <a:buSzTx/>
              <a:buFont typeface="Arial" pitchFamily="34" charset="0"/>
              <a:buNone/>
              <a:tabLst/>
              <a:defRPr/>
            </a:pPr>
            <a:endParaRPr kumimoji="0" lang="en-US" sz="1200" b="0" i="0" u="none" strike="noStrike" kern="1200" cap="none" spc="0" normalizeH="0" baseline="0" noProof="0" dirty="0">
              <a:ln>
                <a:noFill/>
              </a:ln>
              <a:solidFill>
                <a:schemeClr val="tx1"/>
              </a:solidFill>
              <a:effectLst/>
              <a:uLnTx/>
              <a:uFillTx/>
              <a:latin typeface="Arial"/>
              <a:ea typeface="ＭＳ Ｐゴシック" charset="0"/>
              <a:cs typeface="Arial"/>
            </a:endParaRPr>
          </a:p>
        </p:txBody>
      </p:sp>
      <p:sp>
        <p:nvSpPr>
          <p:cNvPr id="11" name="TextBox 10">
            <a:extLst>
              <a:ext uri="{FF2B5EF4-FFF2-40B4-BE49-F238E27FC236}">
                <a16:creationId xmlns:a16="http://schemas.microsoft.com/office/drawing/2014/main" id="{53EC0630-8FDC-5993-B43C-4D7394BEFCD6}"/>
              </a:ext>
            </a:extLst>
          </p:cNvPr>
          <p:cNvSpPr txBox="1"/>
          <p:nvPr/>
        </p:nvSpPr>
        <p:spPr>
          <a:xfrm>
            <a:off x="127605" y="3595589"/>
            <a:ext cx="6134986" cy="1415772"/>
          </a:xfrm>
          <a:prstGeom prst="rect">
            <a:avLst/>
          </a:prstGeom>
          <a:noFill/>
        </p:spPr>
        <p:txBody>
          <a:bodyPr wrap="square">
            <a:spAutoFit/>
          </a:bodyPr>
          <a:lstStyle/>
          <a:p>
            <a:pPr marL="285115" marR="130810" lvl="0" indent="-193675" algn="l" defTabSz="914400" rtl="0" eaLnBrk="1" fontAlgn="auto" latinLnBrk="0" hangingPunct="1">
              <a:lnSpc>
                <a:spcPct val="100000"/>
              </a:lnSpc>
              <a:spcBef>
                <a:spcPts val="190"/>
              </a:spcBef>
              <a:spcAft>
                <a:spcPts val="0"/>
              </a:spcAft>
              <a:buClrTx/>
              <a:buSzTx/>
              <a:buFontTx/>
              <a:buNone/>
              <a:tabLst/>
              <a:defRPr/>
            </a:pPr>
            <a:r>
              <a:rPr kumimoji="0" lang="en-US" sz="2100" b="1" i="0" u="sng" strike="noStrike" kern="1200" cap="none" spc="-5" normalizeH="0" baseline="0" noProof="0" dirty="0">
                <a:ln>
                  <a:noFill/>
                </a:ln>
                <a:effectLst/>
                <a:uLnTx/>
                <a:uFillTx/>
                <a:ea typeface="ＭＳ Ｐゴシック"/>
                <a:cs typeface="Calibri" panose="020F0502020204030204" pitchFamily="34" charset="0"/>
              </a:rPr>
              <a:t>December 2024 – Phase 2</a:t>
            </a:r>
          </a:p>
          <a:p>
            <a:pPr marL="377190" marR="130810" lvl="0" indent="-285750" algn="l" defTabSz="914400" rtl="0" eaLnBrk="1" fontAlgn="auto" latinLnBrk="0" hangingPunct="1">
              <a:lnSpc>
                <a:spcPct val="100000"/>
              </a:lnSpc>
              <a:spcBef>
                <a:spcPts val="190"/>
              </a:spcBef>
              <a:spcAft>
                <a:spcPts val="0"/>
              </a:spcAft>
              <a:buClrTx/>
              <a:buSzTx/>
              <a:buFontTx/>
              <a:buChar char="-"/>
              <a:tabLst/>
              <a:defRPr/>
            </a:pPr>
            <a:r>
              <a:rPr kumimoji="0" lang="en-US" sz="2000" b="0" i="0" u="none" strike="noStrike" kern="1200" cap="none" spc="-5" normalizeH="0" baseline="0" noProof="0" dirty="0">
                <a:ln>
                  <a:noFill/>
                </a:ln>
                <a:effectLst/>
                <a:uLnTx/>
                <a:uFillTx/>
                <a:ea typeface="ＭＳ Ｐゴシック"/>
                <a:cs typeface="Calibri" panose="020F0502020204030204" pitchFamily="34" charset="0"/>
              </a:rPr>
              <a:t>Public Notice Comments Module</a:t>
            </a:r>
          </a:p>
          <a:p>
            <a:pPr marL="377190" marR="130810" indent="-285750">
              <a:spcBef>
                <a:spcPts val="190"/>
              </a:spcBef>
              <a:buFontTx/>
              <a:buChar char="-"/>
              <a:defRPr/>
            </a:pPr>
            <a:r>
              <a:rPr kumimoji="0" lang="en-US" sz="2000" b="0" i="0" u="none" strike="noStrike" kern="1200" cap="none" spc="-5" normalizeH="0" baseline="0" noProof="0" dirty="0">
                <a:ln>
                  <a:noFill/>
                </a:ln>
                <a:effectLst/>
                <a:uLnTx/>
                <a:uFillTx/>
                <a:ea typeface="ＭＳ Ｐゴシック"/>
                <a:cs typeface="Calibri" panose="020F0502020204030204" pitchFamily="34" charset="0"/>
              </a:rPr>
              <a:t>Other Enhancements</a:t>
            </a:r>
            <a:endParaRPr kumimoji="0" lang="en-US" sz="2000" b="0" i="0" u="none" strike="sngStrike" kern="1200" cap="none" spc="-5" normalizeH="0" baseline="0" noProof="0" dirty="0">
              <a:ln>
                <a:noFill/>
              </a:ln>
              <a:effectLst/>
              <a:uLnTx/>
              <a:uFillTx/>
              <a:ea typeface="ＭＳ Ｐゴシック"/>
              <a:cs typeface="Calibri" panose="020F0502020204030204" pitchFamily="34" charset="0"/>
            </a:endParaRPr>
          </a:p>
          <a:p>
            <a:pPr marL="377190" marR="130810" lvl="0" indent="-285750" algn="l" defTabSz="914400" rtl="0" eaLnBrk="1" fontAlgn="auto" latinLnBrk="0" hangingPunct="1">
              <a:lnSpc>
                <a:spcPct val="100000"/>
              </a:lnSpc>
              <a:spcBef>
                <a:spcPts val="190"/>
              </a:spcBef>
              <a:spcAft>
                <a:spcPts val="0"/>
              </a:spcAft>
              <a:buClrTx/>
              <a:buSzTx/>
              <a:buFontTx/>
              <a:buChar char="-"/>
              <a:tabLst/>
              <a:defRPr/>
            </a:pPr>
            <a:endParaRPr kumimoji="0" lang="en-US" sz="2000" b="0" i="0" u="none" strike="noStrike" kern="1200" cap="none" spc="-5" normalizeH="0" baseline="0" noProof="0" dirty="0">
              <a:ln>
                <a:noFill/>
              </a:ln>
              <a:effectLst/>
              <a:uLnTx/>
              <a:uFillTx/>
              <a:ea typeface="ＭＳ Ｐゴシック"/>
              <a:cs typeface="Calibri" panose="020F0502020204030204" pitchFamily="34" charset="0"/>
            </a:endParaRPr>
          </a:p>
        </p:txBody>
      </p:sp>
      <p:sp>
        <p:nvSpPr>
          <p:cNvPr id="13" name="TextBox 12">
            <a:extLst>
              <a:ext uri="{FF2B5EF4-FFF2-40B4-BE49-F238E27FC236}">
                <a16:creationId xmlns:a16="http://schemas.microsoft.com/office/drawing/2014/main" id="{6D9316A6-66C5-DBCE-CB63-A9021C88EFF1}"/>
              </a:ext>
            </a:extLst>
          </p:cNvPr>
          <p:cNvSpPr txBox="1"/>
          <p:nvPr/>
        </p:nvSpPr>
        <p:spPr>
          <a:xfrm>
            <a:off x="216224" y="2831277"/>
            <a:ext cx="6251944" cy="764312"/>
          </a:xfrm>
          <a:prstGeom prst="rect">
            <a:avLst/>
          </a:prstGeom>
          <a:noFill/>
        </p:spPr>
        <p:txBody>
          <a:bodyPr wrap="square">
            <a:spAutoFit/>
          </a:bodyPr>
          <a:lstStyle/>
          <a:p>
            <a:pPr marL="285115" marR="130810" lvl="0" indent="-193675" algn="l" defTabSz="914400" rtl="0" eaLnBrk="1" fontAlgn="auto" latinLnBrk="0" hangingPunct="1">
              <a:lnSpc>
                <a:spcPct val="100000"/>
              </a:lnSpc>
              <a:spcBef>
                <a:spcPts val="190"/>
              </a:spcBef>
              <a:spcAft>
                <a:spcPts val="0"/>
              </a:spcAft>
              <a:buClrTx/>
              <a:buSzTx/>
              <a:buFontTx/>
              <a:buNone/>
              <a:tabLst/>
              <a:defRPr/>
            </a:pPr>
            <a:r>
              <a:rPr lang="en-US" sz="2100" b="1" u="sng" spc="-5" dirty="0">
                <a:ea typeface="ＭＳ Ｐゴシック"/>
                <a:cs typeface="Calibri" panose="020F0502020204030204" pitchFamily="34" charset="0"/>
              </a:rPr>
              <a:t>May</a:t>
            </a:r>
            <a:r>
              <a:rPr kumimoji="0" lang="en-US" sz="2100" b="1" i="0" u="sng" strike="noStrike" kern="1200" cap="none" spc="-5" normalizeH="0" baseline="0" noProof="0" dirty="0">
                <a:ln>
                  <a:noFill/>
                </a:ln>
                <a:effectLst/>
                <a:uLnTx/>
                <a:uFillTx/>
                <a:ea typeface="ＭＳ Ｐゴシック"/>
                <a:cs typeface="Calibri" panose="020F0502020204030204" pitchFamily="34" charset="0"/>
              </a:rPr>
              <a:t> 2024 – Phase 1(b)</a:t>
            </a:r>
          </a:p>
          <a:p>
            <a:pPr marL="377190" marR="130810" lvl="0" indent="-285750" algn="l" defTabSz="914400" rtl="0" eaLnBrk="1" fontAlgn="auto" latinLnBrk="0" hangingPunct="1">
              <a:lnSpc>
                <a:spcPct val="100000"/>
              </a:lnSpc>
              <a:spcBef>
                <a:spcPts val="190"/>
              </a:spcBef>
              <a:spcAft>
                <a:spcPts val="0"/>
              </a:spcAft>
              <a:buClrTx/>
              <a:buSzTx/>
              <a:buFontTx/>
              <a:buChar char="-"/>
              <a:tabLst/>
              <a:defRPr/>
            </a:pPr>
            <a:r>
              <a:rPr kumimoji="0" lang="en-US" sz="2000" b="0" i="0" u="none" strike="noStrike" kern="1200" cap="none" spc="-5" normalizeH="0" baseline="0" noProof="0" dirty="0">
                <a:ln>
                  <a:noFill/>
                </a:ln>
                <a:effectLst/>
                <a:uLnTx/>
                <a:uFillTx/>
                <a:ea typeface="ＭＳ Ｐゴシック"/>
                <a:cs typeface="Calibri" panose="020F0502020204030204" pitchFamily="34" charset="0"/>
              </a:rPr>
              <a:t>Permit Application Requests</a:t>
            </a:r>
          </a:p>
        </p:txBody>
      </p:sp>
      <p:pic>
        <p:nvPicPr>
          <p:cNvPr id="5" name="Picture 4" descr="A picture containing text, tree, sky, outdoor&#10;&#10;Description automatically generated">
            <a:extLst>
              <a:ext uri="{FF2B5EF4-FFF2-40B4-BE49-F238E27FC236}">
                <a16:creationId xmlns:a16="http://schemas.microsoft.com/office/drawing/2014/main" id="{82D9CCB7-DD1D-5622-1080-38713D0F0713}"/>
              </a:ext>
            </a:extLst>
          </p:cNvPr>
          <p:cNvPicPr>
            <a:picLocks noChangeAspect="1"/>
          </p:cNvPicPr>
          <p:nvPr/>
        </p:nvPicPr>
        <p:blipFill>
          <a:blip r:embed="rId2"/>
          <a:stretch>
            <a:fillRect/>
          </a:stretch>
        </p:blipFill>
        <p:spPr>
          <a:xfrm>
            <a:off x="5222931" y="1607483"/>
            <a:ext cx="6969069" cy="4287240"/>
          </a:xfrm>
          <a:prstGeom prst="rect">
            <a:avLst/>
          </a:prstGeom>
        </p:spPr>
      </p:pic>
      <p:sp>
        <p:nvSpPr>
          <p:cNvPr id="3" name="Title 4">
            <a:extLst>
              <a:ext uri="{FF2B5EF4-FFF2-40B4-BE49-F238E27FC236}">
                <a16:creationId xmlns:a16="http://schemas.microsoft.com/office/drawing/2014/main" id="{487A5D7C-5A60-0788-80A9-5E8770FFD031}"/>
              </a:ext>
            </a:extLst>
          </p:cNvPr>
          <p:cNvSpPr>
            <a:spLocks noGrp="1"/>
          </p:cNvSpPr>
          <p:nvPr>
            <p:ph type="title"/>
          </p:nvPr>
        </p:nvSpPr>
        <p:spPr>
          <a:xfrm>
            <a:off x="999343" y="334935"/>
            <a:ext cx="10353427" cy="832920"/>
          </a:xfrm>
        </p:spPr>
        <p:txBody>
          <a:bodyPr/>
          <a:lstStyle/>
          <a:p>
            <a:r>
              <a:rPr lang="en-US" dirty="0">
                <a:latin typeface="+mj-lt"/>
              </a:rPr>
              <a:t>RRS release schedule</a:t>
            </a:r>
          </a:p>
        </p:txBody>
      </p:sp>
      <p:pic>
        <p:nvPicPr>
          <p:cNvPr id="4" name="Graphic 3" descr="Badge Tick1 with solid fill">
            <a:extLst>
              <a:ext uri="{FF2B5EF4-FFF2-40B4-BE49-F238E27FC236}">
                <a16:creationId xmlns:a16="http://schemas.microsoft.com/office/drawing/2014/main" id="{930F8515-9260-255A-5E63-B20374BDFC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5098" y="2831277"/>
            <a:ext cx="397579" cy="397579"/>
          </a:xfrm>
          <a:prstGeom prst="rect">
            <a:avLst/>
          </a:prstGeom>
        </p:spPr>
      </p:pic>
      <p:pic>
        <p:nvPicPr>
          <p:cNvPr id="2" name="Graphic 1" descr="Badge Tick1 with solid fill">
            <a:extLst>
              <a:ext uri="{FF2B5EF4-FFF2-40B4-BE49-F238E27FC236}">
                <a16:creationId xmlns:a16="http://schemas.microsoft.com/office/drawing/2014/main" id="{FD33A6F1-D09F-7D2D-FAA9-349AFAF85D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1772" y="1119638"/>
            <a:ext cx="397579" cy="397579"/>
          </a:xfrm>
          <a:prstGeom prst="rect">
            <a:avLst/>
          </a:prstGeom>
        </p:spPr>
      </p:pic>
      <p:pic>
        <p:nvPicPr>
          <p:cNvPr id="7" name="Graphic 6" descr="Badge Tick1 with solid fill">
            <a:extLst>
              <a:ext uri="{FF2B5EF4-FFF2-40B4-BE49-F238E27FC236}">
                <a16:creationId xmlns:a16="http://schemas.microsoft.com/office/drawing/2014/main" id="{5344EF9C-5CAE-176D-5949-7806A77CF5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92677" y="3549190"/>
            <a:ext cx="397579" cy="397579"/>
          </a:xfrm>
          <a:prstGeom prst="rect">
            <a:avLst/>
          </a:prstGeom>
        </p:spPr>
      </p:pic>
      <p:sp>
        <p:nvSpPr>
          <p:cNvPr id="9" name="TextBox 8">
            <a:extLst>
              <a:ext uri="{FF2B5EF4-FFF2-40B4-BE49-F238E27FC236}">
                <a16:creationId xmlns:a16="http://schemas.microsoft.com/office/drawing/2014/main" id="{08B0D820-F95F-0E11-C94E-2C479A1BA588}"/>
              </a:ext>
            </a:extLst>
          </p:cNvPr>
          <p:cNvSpPr txBox="1"/>
          <p:nvPr/>
        </p:nvSpPr>
        <p:spPr>
          <a:xfrm>
            <a:off x="127605" y="4932271"/>
            <a:ext cx="6251944" cy="1415772"/>
          </a:xfrm>
          <a:prstGeom prst="rect">
            <a:avLst/>
          </a:prstGeom>
          <a:noFill/>
        </p:spPr>
        <p:txBody>
          <a:bodyPr wrap="square">
            <a:spAutoFit/>
          </a:bodyPr>
          <a:lstStyle/>
          <a:p>
            <a:pPr marL="285115" marR="130810" lvl="0" indent="-193675" algn="l" defTabSz="914400" rtl="0" eaLnBrk="1" fontAlgn="auto" latinLnBrk="0" hangingPunct="1">
              <a:lnSpc>
                <a:spcPct val="100000"/>
              </a:lnSpc>
              <a:spcBef>
                <a:spcPts val="190"/>
              </a:spcBef>
              <a:spcAft>
                <a:spcPts val="0"/>
              </a:spcAft>
              <a:buClrTx/>
              <a:buSzTx/>
              <a:buFontTx/>
              <a:buNone/>
              <a:tabLst/>
              <a:defRPr/>
            </a:pPr>
            <a:r>
              <a:rPr kumimoji="0" lang="en-US" sz="2100" b="1" i="0" u="sng" strike="noStrike" kern="1200" cap="none" spc="-5" normalizeH="0" baseline="0" noProof="0" dirty="0">
                <a:ln>
                  <a:noFill/>
                </a:ln>
                <a:effectLst/>
                <a:uLnTx/>
                <a:uFillTx/>
                <a:ea typeface="ＭＳ Ｐゴシック"/>
                <a:cs typeface="Calibri" panose="020F0502020204030204" pitchFamily="34" charset="0"/>
              </a:rPr>
              <a:t>CY 2025 – Phase </a:t>
            </a:r>
            <a:r>
              <a:rPr lang="en-US" sz="2100" b="1" u="sng" spc="-5" dirty="0">
                <a:ea typeface="ＭＳ Ｐゴシック"/>
                <a:cs typeface="Calibri" panose="020F0502020204030204" pitchFamily="34" charset="0"/>
              </a:rPr>
              <a:t>3</a:t>
            </a:r>
            <a:endParaRPr kumimoji="0" lang="en-US" sz="2100" b="1" i="0" u="sng" strike="noStrike" kern="1200" cap="none" spc="-5" normalizeH="0" baseline="0" noProof="0" dirty="0">
              <a:ln>
                <a:noFill/>
              </a:ln>
              <a:effectLst/>
              <a:uLnTx/>
              <a:uFillTx/>
              <a:ea typeface="ＭＳ Ｐゴシック"/>
              <a:cs typeface="Calibri" panose="020F0502020204030204" pitchFamily="34" charset="0"/>
            </a:endParaRPr>
          </a:p>
          <a:p>
            <a:pPr marL="377190" marR="130810" lvl="0" indent="-285750" algn="l" defTabSz="914400" rtl="0" eaLnBrk="1" fontAlgn="auto" latinLnBrk="0" hangingPunct="1">
              <a:lnSpc>
                <a:spcPct val="100000"/>
              </a:lnSpc>
              <a:spcBef>
                <a:spcPts val="190"/>
              </a:spcBef>
              <a:spcAft>
                <a:spcPts val="0"/>
              </a:spcAft>
              <a:buClrTx/>
              <a:buSzTx/>
              <a:buFontTx/>
              <a:buChar char="-"/>
              <a:tabLst/>
              <a:defRPr/>
            </a:pPr>
            <a:r>
              <a:rPr kumimoji="0" lang="en-US" sz="2000" b="0" i="0" u="none" strike="noStrike" kern="1200" cap="none" spc="-5" normalizeH="0" baseline="0" noProof="0" dirty="0">
                <a:ln>
                  <a:noFill/>
                </a:ln>
                <a:effectLst/>
                <a:uLnTx/>
                <a:uFillTx/>
                <a:ea typeface="ＭＳ Ｐゴシック"/>
                <a:cs typeface="Calibri" panose="020F0502020204030204" pitchFamily="34" charset="0"/>
              </a:rPr>
              <a:t>Joint Permit</a:t>
            </a:r>
            <a:r>
              <a:rPr lang="en-US" sz="2000" spc="-5" dirty="0">
                <a:ea typeface="ＭＳ Ｐゴシック"/>
                <a:cs typeface="Calibri" panose="020F0502020204030204" pitchFamily="34" charset="0"/>
              </a:rPr>
              <a:t> Applications</a:t>
            </a:r>
            <a:endParaRPr kumimoji="0" lang="en-US" sz="2000" b="0" i="0" u="none" strike="noStrike" kern="1200" cap="none" spc="-5" normalizeH="0" baseline="0" noProof="0" dirty="0">
              <a:ln>
                <a:noFill/>
              </a:ln>
              <a:effectLst/>
              <a:uLnTx/>
              <a:uFillTx/>
              <a:ea typeface="ＭＳ Ｐゴシック"/>
              <a:cs typeface="Calibri" panose="020F0502020204030204" pitchFamily="34" charset="0"/>
            </a:endParaRPr>
          </a:p>
          <a:p>
            <a:pPr marL="377190" marR="130810" lvl="0" indent="-285750" algn="l" defTabSz="914400" rtl="0" eaLnBrk="1" fontAlgn="auto" latinLnBrk="0" hangingPunct="1">
              <a:lnSpc>
                <a:spcPct val="100000"/>
              </a:lnSpc>
              <a:spcBef>
                <a:spcPts val="190"/>
              </a:spcBef>
              <a:spcAft>
                <a:spcPts val="0"/>
              </a:spcAft>
              <a:buClrTx/>
              <a:buSzTx/>
              <a:buFontTx/>
              <a:buChar char="-"/>
              <a:tabLst/>
              <a:defRPr/>
            </a:pPr>
            <a:r>
              <a:rPr lang="en-US" sz="2000" spc="-5" dirty="0">
                <a:ea typeface="ＭＳ Ｐゴシック"/>
                <a:cs typeface="Calibri" panose="020F0502020204030204" pitchFamily="34" charset="0"/>
              </a:rPr>
              <a:t>Other Enhancements</a:t>
            </a:r>
            <a:endParaRPr kumimoji="0" lang="en-US" sz="2000" b="0" i="0" u="none" strike="noStrike" kern="1200" cap="none" spc="-5" normalizeH="0" baseline="0" noProof="0" dirty="0">
              <a:ln>
                <a:noFill/>
              </a:ln>
              <a:effectLst/>
              <a:uLnTx/>
              <a:uFillTx/>
              <a:ea typeface="ＭＳ Ｐゴシック"/>
              <a:cs typeface="Calibri" panose="020F0502020204030204" pitchFamily="34" charset="0"/>
            </a:endParaRPr>
          </a:p>
          <a:p>
            <a:pPr marL="377190" marR="130810" lvl="0" indent="-285750" algn="l" defTabSz="914400" rtl="0" eaLnBrk="1" fontAlgn="auto" latinLnBrk="0" hangingPunct="1">
              <a:lnSpc>
                <a:spcPct val="100000"/>
              </a:lnSpc>
              <a:spcBef>
                <a:spcPts val="190"/>
              </a:spcBef>
              <a:spcAft>
                <a:spcPts val="0"/>
              </a:spcAft>
              <a:buClrTx/>
              <a:buSzTx/>
              <a:buFontTx/>
              <a:buChar char="-"/>
              <a:tabLst/>
              <a:defRPr/>
            </a:pPr>
            <a:endParaRPr kumimoji="0" lang="en-US" sz="2000" b="0" i="0" u="none" strike="noStrike" kern="1200" cap="none" spc="-5" normalizeH="0" baseline="0" noProof="0" dirty="0">
              <a:ln>
                <a:noFill/>
              </a:ln>
              <a:effectLst/>
              <a:uLnTx/>
              <a:uFillTx/>
              <a:ea typeface="ＭＳ Ｐゴシック"/>
              <a:cs typeface="Calibri" panose="020F0502020204030204" pitchFamily="34" charset="0"/>
            </a:endParaRPr>
          </a:p>
        </p:txBody>
      </p:sp>
    </p:spTree>
    <p:extLst>
      <p:ext uri="{BB962C8B-B14F-4D97-AF65-F5344CB8AC3E}">
        <p14:creationId xmlns:p14="http://schemas.microsoft.com/office/powerpoint/2010/main" val="2998188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yellow sign with black text&#10;&#10;Description automatically generated">
            <a:extLst>
              <a:ext uri="{FF2B5EF4-FFF2-40B4-BE49-F238E27FC236}">
                <a16:creationId xmlns:a16="http://schemas.microsoft.com/office/drawing/2014/main" id="{E86EFAFD-3095-2C5F-861D-5F258C84D39E}"/>
              </a:ext>
            </a:extLst>
          </p:cNvPr>
          <p:cNvPicPr>
            <a:picLocks noChangeAspect="1"/>
          </p:cNvPicPr>
          <p:nvPr/>
        </p:nvPicPr>
        <p:blipFill>
          <a:blip r:embed="rId2"/>
          <a:stretch>
            <a:fillRect/>
          </a:stretch>
        </p:blipFill>
        <p:spPr>
          <a:xfrm>
            <a:off x="7068065" y="1253948"/>
            <a:ext cx="4857235" cy="5352871"/>
          </a:xfrm>
          <a:prstGeom prst="rect">
            <a:avLst/>
          </a:prstGeom>
        </p:spPr>
      </p:pic>
      <p:sp>
        <p:nvSpPr>
          <p:cNvPr id="2" name="Content Placeholder 1">
            <a:extLst>
              <a:ext uri="{FF2B5EF4-FFF2-40B4-BE49-F238E27FC236}">
                <a16:creationId xmlns:a16="http://schemas.microsoft.com/office/drawing/2014/main" id="{42161B71-D7E7-917E-FBAE-FE96C2BF8D68}"/>
              </a:ext>
            </a:extLst>
          </p:cNvPr>
          <p:cNvSpPr>
            <a:spLocks noGrp="1"/>
          </p:cNvSpPr>
          <p:nvPr>
            <p:ph sz="quarter" idx="15"/>
          </p:nvPr>
        </p:nvSpPr>
        <p:spPr>
          <a:xfrm>
            <a:off x="266700" y="1953260"/>
            <a:ext cx="6640727" cy="4676140"/>
          </a:xfrm>
        </p:spPr>
        <p:txBody>
          <a:bodyPr/>
          <a:lstStyle/>
          <a:p>
            <a:pPr marL="285750" indent="-285750">
              <a:buFont typeface="Arial" panose="020B0604020202020204" pitchFamily="34" charset="0"/>
              <a:buChar char="•"/>
            </a:pPr>
            <a:r>
              <a:rPr lang="en-US" sz="2400" kern="100" dirty="0">
                <a:solidFill>
                  <a:schemeClr val="tx1"/>
                </a:solidFill>
                <a:ea typeface="Calibri" panose="020F0502020204030204" pitchFamily="34" charset="0"/>
                <a:cs typeface="Times New Roman" panose="02020603050405020304" pitchFamily="18" charset="0"/>
              </a:rPr>
              <a:t>Joint Permit Applications</a:t>
            </a:r>
          </a:p>
          <a:p>
            <a:pPr marL="282575" lvl="1" indent="-282575">
              <a:spcAft>
                <a:spcPts val="600"/>
              </a:spcAft>
              <a:buFont typeface="Arial" panose="020B0604020202020204" pitchFamily="34" charset="0"/>
              <a:buChar char="•"/>
            </a:pPr>
            <a:r>
              <a:rPr lang="en-US" sz="2400" dirty="0">
                <a:solidFill>
                  <a:schemeClr val="tx1"/>
                </a:solidFill>
                <a:latin typeface="+mn-lt"/>
              </a:rPr>
              <a:t>NPR and Self-Verification Tool</a:t>
            </a:r>
          </a:p>
          <a:p>
            <a:pPr marL="282575" lvl="1" indent="-282575">
              <a:spcAft>
                <a:spcPts val="600"/>
              </a:spcAft>
              <a:buFont typeface="Arial" panose="020B0604020202020204" pitchFamily="34" charset="0"/>
              <a:buChar char="•"/>
            </a:pPr>
            <a:r>
              <a:rPr lang="en-US" sz="2400" dirty="0">
                <a:solidFill>
                  <a:schemeClr val="tx1"/>
                </a:solidFill>
                <a:latin typeface="+mn-lt"/>
              </a:rPr>
              <a:t>Submittal of multiple requests at once </a:t>
            </a:r>
          </a:p>
          <a:p>
            <a:pPr marL="461645" lvl="2" indent="0">
              <a:spcAft>
                <a:spcPts val="600"/>
              </a:spcAft>
              <a:buNone/>
            </a:pPr>
            <a:r>
              <a:rPr lang="en-US" sz="2400" i="1" dirty="0">
                <a:solidFill>
                  <a:schemeClr val="tx1"/>
                </a:solidFill>
                <a:latin typeface="+mn-lt"/>
                <a:cs typeface="Arial"/>
              </a:rPr>
              <a:t> e.g. delineation report &amp; permit application request</a:t>
            </a:r>
          </a:p>
          <a:p>
            <a:pPr marL="285750" indent="-285750">
              <a:buFont typeface="Arial" panose="020B0604020202020204" pitchFamily="34" charset="0"/>
              <a:buChar char="•"/>
            </a:pPr>
            <a:r>
              <a:rPr lang="en-US" sz="2400" dirty="0">
                <a:solidFill>
                  <a:schemeClr val="tx1"/>
                </a:solidFill>
              </a:rPr>
              <a:t>Modification Requests (Versioning) </a:t>
            </a:r>
          </a:p>
          <a:p>
            <a:pPr marL="285750" indent="-285750">
              <a:buFont typeface="Arial" panose="020B0604020202020204" pitchFamily="34" charset="0"/>
              <a:buChar char="•"/>
            </a:pPr>
            <a:r>
              <a:rPr lang="en-US" sz="2400" kern="100" dirty="0">
                <a:solidFill>
                  <a:schemeClr val="tx1"/>
                </a:solidFill>
                <a:latin typeface="+mn-lt"/>
                <a:ea typeface="Calibri" panose="020F0502020204030204" pitchFamily="34" charset="0"/>
                <a:cs typeface="Times New Roman"/>
              </a:rPr>
              <a:t>Request Additional Information</a:t>
            </a:r>
          </a:p>
          <a:p>
            <a:pPr marL="282575" lvl="1" indent="-282575">
              <a:spcAft>
                <a:spcPts val="600"/>
              </a:spcAft>
              <a:buFont typeface="Arial" panose="020B0604020202020204" pitchFamily="34" charset="0"/>
              <a:buChar char="•"/>
            </a:pPr>
            <a:r>
              <a:rPr lang="en-US" sz="2400" dirty="0">
                <a:solidFill>
                  <a:schemeClr val="tx1"/>
                </a:solidFill>
                <a:latin typeface="+mn-lt"/>
              </a:rPr>
              <a:t>External Agency Role and Functionality</a:t>
            </a:r>
          </a:p>
          <a:p>
            <a:pPr marL="282575" lvl="1" indent="-282575">
              <a:spcAft>
                <a:spcPts val="600"/>
              </a:spcAft>
              <a:buFont typeface="Arial" panose="020B0604020202020204" pitchFamily="34" charset="0"/>
              <a:buChar char="•"/>
            </a:pPr>
            <a:r>
              <a:rPr lang="en-US" sz="2400" kern="100" dirty="0">
                <a:solidFill>
                  <a:schemeClr val="tx1"/>
                </a:solidFill>
                <a:effectLst/>
                <a:latin typeface="+mn-lt"/>
                <a:ea typeface="Calibri" panose="020F0502020204030204" pitchFamily="34" charset="0"/>
                <a:cs typeface="Times New Roman" panose="02020603050405020304" pitchFamily="18" charset="0"/>
              </a:rPr>
              <a:t>Expanded dashboard for improved tracking and status updates</a:t>
            </a:r>
          </a:p>
          <a:p>
            <a:pPr marL="285750" indent="-285750">
              <a:buFont typeface="Arial" panose="020B0604020202020204" pitchFamily="34" charset="0"/>
              <a:buChar char="•"/>
            </a:pPr>
            <a:r>
              <a:rPr lang="en-US" sz="2400" dirty="0">
                <a:solidFill>
                  <a:schemeClr val="tx1"/>
                </a:solidFill>
              </a:rPr>
              <a:t>Bulk Upload</a:t>
            </a:r>
          </a:p>
        </p:txBody>
      </p:sp>
      <p:sp>
        <p:nvSpPr>
          <p:cNvPr id="4" name="Title 3">
            <a:extLst>
              <a:ext uri="{FF2B5EF4-FFF2-40B4-BE49-F238E27FC236}">
                <a16:creationId xmlns:a16="http://schemas.microsoft.com/office/drawing/2014/main" id="{7B49AE51-56D4-AFED-9A03-40D1B3F101EA}"/>
              </a:ext>
            </a:extLst>
          </p:cNvPr>
          <p:cNvSpPr>
            <a:spLocks noGrp="1"/>
          </p:cNvSpPr>
          <p:nvPr>
            <p:ph type="title"/>
          </p:nvPr>
        </p:nvSpPr>
        <p:spPr/>
        <p:txBody>
          <a:bodyPr/>
          <a:lstStyle/>
          <a:p>
            <a:r>
              <a:rPr lang="en-US" dirty="0"/>
              <a:t>additional enhancements</a:t>
            </a:r>
          </a:p>
        </p:txBody>
      </p:sp>
      <p:sp>
        <p:nvSpPr>
          <p:cNvPr id="5" name="TextBox 4">
            <a:extLst>
              <a:ext uri="{FF2B5EF4-FFF2-40B4-BE49-F238E27FC236}">
                <a16:creationId xmlns:a16="http://schemas.microsoft.com/office/drawing/2014/main" id="{B9B21A91-AB69-D340-2C1D-1D9EBAFA239E}"/>
              </a:ext>
            </a:extLst>
          </p:cNvPr>
          <p:cNvSpPr txBox="1"/>
          <p:nvPr/>
        </p:nvSpPr>
        <p:spPr>
          <a:xfrm>
            <a:off x="266699" y="1260214"/>
            <a:ext cx="5194300" cy="415498"/>
          </a:xfrm>
          <a:prstGeom prst="rect">
            <a:avLst/>
          </a:prstGeom>
          <a:noFill/>
        </p:spPr>
        <p:txBody>
          <a:bodyPr wrap="square" rtlCol="0">
            <a:spAutoFit/>
          </a:bodyPr>
          <a:lstStyle/>
          <a:p>
            <a:r>
              <a:rPr lang="en-US" sz="2100" b="1" u="sng" dirty="0">
                <a:latin typeface="+mj-lt"/>
              </a:rPr>
              <a:t>What’s Next?</a:t>
            </a:r>
          </a:p>
        </p:txBody>
      </p:sp>
    </p:spTree>
    <p:extLst>
      <p:ext uri="{BB962C8B-B14F-4D97-AF65-F5344CB8AC3E}">
        <p14:creationId xmlns:p14="http://schemas.microsoft.com/office/powerpoint/2010/main" val="1246212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AA1BB3-AADF-78A4-CA9E-5E63B7F925A1}"/>
              </a:ext>
            </a:extLst>
          </p:cNvPr>
          <p:cNvSpPr>
            <a:spLocks noGrp="1"/>
          </p:cNvSpPr>
          <p:nvPr>
            <p:ph sz="quarter" idx="15"/>
          </p:nvPr>
        </p:nvSpPr>
        <p:spPr>
          <a:xfrm>
            <a:off x="266700" y="1263706"/>
            <a:ext cx="11478397" cy="4953000"/>
          </a:xfrm>
        </p:spPr>
        <p:txBody>
          <a:bodyPr/>
          <a:lstStyle/>
          <a:p>
            <a:pPr marL="342900" indent="-342900">
              <a:buFont typeface="Arial" panose="020B0604020202020204" pitchFamily="34" charset="0"/>
              <a:buChar char="•"/>
            </a:pPr>
            <a:r>
              <a:rPr lang="en-US" sz="2400" kern="1200" dirty="0">
                <a:solidFill>
                  <a:schemeClr val="tx1"/>
                </a:solidFill>
                <a:effectLst/>
                <a:latin typeface="Arial" panose="020B0604020202020204" pitchFamily="34" charset="0"/>
                <a:ea typeface="Times New Roman" panose="02020603050405020304" pitchFamily="18" charset="0"/>
              </a:rPr>
              <a:t>Users are required to create an account using Login.gov to submit online requests and to receive status updates.</a:t>
            </a:r>
            <a:endParaRPr lang="en-US" sz="2400" u="sng" dirty="0">
              <a:solidFill>
                <a:schemeClr val="tx1"/>
              </a:solidFill>
            </a:endParaRPr>
          </a:p>
          <a:p>
            <a:pPr marL="342900" indent="-342900">
              <a:buFont typeface="Arial" panose="020B0604020202020204" pitchFamily="34" charset="0"/>
              <a:buChar char="•"/>
            </a:pPr>
            <a:endParaRPr lang="en-US" sz="2400" u="sng" dirty="0">
              <a:solidFill>
                <a:schemeClr val="tx1"/>
              </a:solidFill>
            </a:endParaRPr>
          </a:p>
          <a:p>
            <a:pPr marL="342900" indent="-342900">
              <a:buFont typeface="Arial" panose="020B0604020202020204" pitchFamily="34" charset="0"/>
              <a:buChar char="•"/>
            </a:pPr>
            <a:r>
              <a:rPr lang="en-US" sz="2400" dirty="0">
                <a:solidFill>
                  <a:schemeClr val="tx1"/>
                </a:solidFill>
              </a:rPr>
              <a:t>Applicants can still submit permit requests and supporting information by traditional mail or emailing electronic submittals to the appropriate regulatory office.  </a:t>
            </a: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r>
              <a:rPr lang="en-US" sz="2400" i="1" dirty="0">
                <a:solidFill>
                  <a:schemeClr val="tx1"/>
                </a:solidFill>
              </a:rPr>
              <a:t>Beta</a:t>
            </a:r>
            <a:r>
              <a:rPr lang="en-US" sz="2400" dirty="0">
                <a:solidFill>
                  <a:schemeClr val="tx1"/>
                </a:solidFill>
              </a:rPr>
              <a:t> allows us to add capability while continuing to implement fixes and make improvements based on user feedback. </a:t>
            </a:r>
          </a:p>
          <a:p>
            <a:pPr marL="342900" indent="-342900">
              <a:buFont typeface="Arial" panose="020B0604020202020204" pitchFamily="34" charset="0"/>
              <a:buChar char="•"/>
            </a:pPr>
            <a:endParaRPr lang="en-US" sz="2400" dirty="0">
              <a:solidFill>
                <a:schemeClr val="tx1"/>
              </a:solidFill>
            </a:endParaRPr>
          </a:p>
          <a:p>
            <a:pPr marL="342900" indent="-342900">
              <a:buFont typeface="Arial" panose="020B0604020202020204" pitchFamily="34" charset="0"/>
              <a:buChar char="•"/>
            </a:pPr>
            <a:r>
              <a:rPr lang="en-US" sz="2400" dirty="0">
                <a:solidFill>
                  <a:schemeClr val="tx1"/>
                </a:solidFill>
              </a:rPr>
              <a:t>Feedback from users is essential to make RRS the best it can be!  Feedback can be provided at</a:t>
            </a:r>
            <a:r>
              <a:rPr lang="en-US" sz="2400" dirty="0"/>
              <a:t> </a:t>
            </a:r>
            <a:r>
              <a:rPr lang="en-US" sz="2400" dirty="0">
                <a:hlinkClick r:id="rId2"/>
              </a:rPr>
              <a:t>rrs@usace.army.mil</a:t>
            </a:r>
            <a:r>
              <a:rPr lang="en-US" sz="2400" dirty="0"/>
              <a:t>.</a:t>
            </a:r>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endParaRPr lang="en-US" sz="2100" dirty="0"/>
          </a:p>
          <a:p>
            <a:pPr marL="342900" indent="-342900">
              <a:buFont typeface="Arial" panose="020B0604020202020204" pitchFamily="34" charset="0"/>
              <a:buChar char="•"/>
            </a:pPr>
            <a:endParaRPr lang="en-US" sz="2100" dirty="0"/>
          </a:p>
          <a:p>
            <a:endParaRPr lang="en-US" sz="2100" dirty="0"/>
          </a:p>
        </p:txBody>
      </p:sp>
      <p:sp>
        <p:nvSpPr>
          <p:cNvPr id="5" name="Title 4">
            <a:extLst>
              <a:ext uri="{FF2B5EF4-FFF2-40B4-BE49-F238E27FC236}">
                <a16:creationId xmlns:a16="http://schemas.microsoft.com/office/drawing/2014/main" id="{81A90671-39A7-2240-00C6-51474E091DD8}"/>
              </a:ext>
            </a:extLst>
          </p:cNvPr>
          <p:cNvSpPr>
            <a:spLocks noGrp="1"/>
          </p:cNvSpPr>
          <p:nvPr>
            <p:ph type="title"/>
          </p:nvPr>
        </p:nvSpPr>
        <p:spPr/>
        <p:txBody>
          <a:bodyPr/>
          <a:lstStyle/>
          <a:p>
            <a:pPr algn="ctr"/>
            <a:r>
              <a:rPr lang="en-US" dirty="0"/>
              <a:t>Additional Information</a:t>
            </a:r>
          </a:p>
        </p:txBody>
      </p:sp>
    </p:spTree>
    <p:extLst>
      <p:ext uri="{BB962C8B-B14F-4D97-AF65-F5344CB8AC3E}">
        <p14:creationId xmlns:p14="http://schemas.microsoft.com/office/powerpoint/2010/main" val="2049419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E9474-07F8-BAAD-7FDF-ADEC68940F73}"/>
              </a:ext>
            </a:extLst>
          </p:cNvPr>
          <p:cNvSpPr>
            <a:spLocks noGrp="1"/>
          </p:cNvSpPr>
          <p:nvPr>
            <p:ph type="title"/>
          </p:nvPr>
        </p:nvSpPr>
        <p:spPr/>
        <p:txBody>
          <a:bodyPr/>
          <a:lstStyle/>
          <a:p>
            <a:r>
              <a:rPr lang="en-US" dirty="0"/>
              <a:t>Questions</a:t>
            </a:r>
            <a:br>
              <a:rPr lang="en-US" dirty="0"/>
            </a:br>
            <a:endParaRPr lang="en-US" sz="2100" dirty="0">
              <a:solidFill>
                <a:schemeClr val="tx2"/>
              </a:solidFill>
            </a:endParaRPr>
          </a:p>
        </p:txBody>
      </p:sp>
      <p:sp>
        <p:nvSpPr>
          <p:cNvPr id="3" name="Rectangle: Rounded Corners 2">
            <a:extLst>
              <a:ext uri="{FF2B5EF4-FFF2-40B4-BE49-F238E27FC236}">
                <a16:creationId xmlns:a16="http://schemas.microsoft.com/office/drawing/2014/main" id="{DEABD67A-3BDF-739B-1610-EE6026135B79}"/>
              </a:ext>
            </a:extLst>
          </p:cNvPr>
          <p:cNvSpPr/>
          <p:nvPr/>
        </p:nvSpPr>
        <p:spPr>
          <a:xfrm>
            <a:off x="4387782" y="4088676"/>
            <a:ext cx="4390458" cy="458610"/>
          </a:xfrm>
          <a:prstGeom prst="roundRect">
            <a:avLst/>
          </a:prstGeom>
          <a:solidFill>
            <a:srgbClr val="FFCC0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100" b="1" dirty="0">
                <a:solidFill>
                  <a:schemeClr val="tx1"/>
                </a:solidFill>
                <a:hlinkClick r:id="rId2">
                  <a:extLst>
                    <a:ext uri="{A12FA001-AC4F-418D-AE19-62706E023703}">
                      <ahyp:hlinkClr xmlns:ahyp="http://schemas.microsoft.com/office/drawing/2018/hyperlinkcolor" val="tx"/>
                    </a:ext>
                  </a:extLst>
                </a:hlinkClick>
              </a:rPr>
              <a:t>https://rrs.usace.army.mil/rrs</a:t>
            </a:r>
            <a:endParaRPr lang="en-US" sz="2100" b="1" dirty="0">
              <a:solidFill>
                <a:schemeClr val="tx1"/>
              </a:solidFill>
            </a:endParaRPr>
          </a:p>
        </p:txBody>
      </p:sp>
    </p:spTree>
    <p:extLst>
      <p:ext uri="{BB962C8B-B14F-4D97-AF65-F5344CB8AC3E}">
        <p14:creationId xmlns:p14="http://schemas.microsoft.com/office/powerpoint/2010/main" val="674237747"/>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1_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050ec2f-c61c-4262-8a3b-62ad6db5e82d">
      <Terms xmlns="http://schemas.microsoft.com/office/infopath/2007/PartnerControls"/>
    </lcf76f155ced4ddcb4097134ff3c332f>
    <TaxCatchAll xmlns="b65981d0-62a2-49d3-afb9-2fc76b4065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62453AB8C242C40A70ED92C9C881F60" ma:contentTypeVersion="14" ma:contentTypeDescription="Create a new document." ma:contentTypeScope="" ma:versionID="e7dc16fc723921d28d6794af7cfdb312">
  <xsd:schema xmlns:xsd="http://www.w3.org/2001/XMLSchema" xmlns:xs="http://www.w3.org/2001/XMLSchema" xmlns:p="http://schemas.microsoft.com/office/2006/metadata/properties" xmlns:ns2="f050ec2f-c61c-4262-8a3b-62ad6db5e82d" xmlns:ns3="b65981d0-62a2-49d3-afb9-2fc76b406522" targetNamespace="http://schemas.microsoft.com/office/2006/metadata/properties" ma:root="true" ma:fieldsID="0d5b3a6054cf00d5766fb74ff28f0a80" ns2:_="" ns3:_="">
    <xsd:import namespace="f050ec2f-c61c-4262-8a3b-62ad6db5e82d"/>
    <xsd:import namespace="b65981d0-62a2-49d3-afb9-2fc76b40652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50ec2f-c61c-4262-8a3b-62ad6db5e8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6c1609-49e0-4fdc-8f5b-8b798a969131"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5981d0-62a2-49d3-afb9-2fc76b40652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e1f073d-9d22-4805-bb7b-1528eb624558}" ma:internalName="TaxCatchAll" ma:showField="CatchAllData" ma:web="b65981d0-62a2-49d3-afb9-2fc76b40652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8C2CD5-50C2-4A7C-996A-3D6312B83669}">
  <ds:schemaRefs>
    <ds:schemaRef ds:uri="http://www.w3.org/XML/1998/namespace"/>
    <ds:schemaRef ds:uri="http://purl.org/dc/elements/1.1/"/>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b65981d0-62a2-49d3-afb9-2fc76b406522"/>
    <ds:schemaRef ds:uri="f050ec2f-c61c-4262-8a3b-62ad6db5e82d"/>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0B15FD81-1938-4064-ABB3-40DDBA96F6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50ec2f-c61c-4262-8a3b-62ad6db5e82d"/>
    <ds:schemaRef ds:uri="b65981d0-62a2-49d3-afb9-2fc76b4065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7CAE72E-856B-4DF4-A9F6-93C41667E9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24907</TotalTime>
  <Words>412</Words>
  <Application>Microsoft Office PowerPoint</Application>
  <PresentationFormat>Widescreen</PresentationFormat>
  <Paragraphs>52</Paragraphs>
  <Slides>7</Slides>
  <Notes>0</Notes>
  <HiddenSlides>0</HiddenSlides>
  <MMClips>0</MMClips>
  <ScaleCrop>false</ScaleCrop>
  <HeadingPairs>
    <vt:vector size="6" baseType="variant">
      <vt:variant>
        <vt:lpstr>Fonts Used</vt:lpstr>
      </vt:variant>
      <vt:variant>
        <vt:i4>4</vt:i4>
      </vt:variant>
      <vt:variant>
        <vt:lpstr>Theme</vt:lpstr>
      </vt:variant>
      <vt:variant>
        <vt:i4>8</vt:i4>
      </vt:variant>
      <vt:variant>
        <vt:lpstr>Slide Titles</vt:lpstr>
      </vt:variant>
      <vt:variant>
        <vt:i4>7</vt:i4>
      </vt:variant>
    </vt:vector>
  </HeadingPairs>
  <TitlesOfParts>
    <vt:vector size="19" baseType="lpstr">
      <vt:lpstr>ＭＳ Ｐゴシック</vt:lpstr>
      <vt:lpstr>Arial</vt:lpstr>
      <vt:lpstr>Calibri</vt:lpstr>
      <vt:lpstr>Times New Roman</vt: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1_Upper left castle template public</vt:lpstr>
      <vt:lpstr>PowerPoint Presentation</vt:lpstr>
      <vt:lpstr>Regulatory Request system (RRS)</vt:lpstr>
      <vt:lpstr>RRS Benefits</vt:lpstr>
      <vt:lpstr>RRS release schedule</vt:lpstr>
      <vt:lpstr>additional enhancements</vt:lpstr>
      <vt:lpstr>Additional Information</vt:lpstr>
      <vt:lpstr>Questions </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Wooten, Callie A CIV USARMY CESWG (USA)</cp:lastModifiedBy>
  <cp:revision>587</cp:revision>
  <dcterms:created xsi:type="dcterms:W3CDTF">2017-02-20T05:10:01Z</dcterms:created>
  <dcterms:modified xsi:type="dcterms:W3CDTF">2025-05-08T18:09:42Z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0x010100362453AB8C242C40A70ED92C9C881F60</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